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2"/>
  </p:notesMasterIdLst>
  <p:sldIdLst>
    <p:sldId id="806" r:id="rId2"/>
    <p:sldId id="789" r:id="rId3"/>
    <p:sldId id="257" r:id="rId4"/>
    <p:sldId id="272" r:id="rId5"/>
    <p:sldId id="382" r:id="rId6"/>
    <p:sldId id="384" r:id="rId7"/>
    <p:sldId id="399" r:id="rId8"/>
    <p:sldId id="402" r:id="rId9"/>
    <p:sldId id="784" r:id="rId10"/>
    <p:sldId id="785" r:id="rId11"/>
    <p:sldId id="786" r:id="rId12"/>
    <p:sldId id="787" r:id="rId13"/>
    <p:sldId id="788" r:id="rId14"/>
    <p:sldId id="790" r:id="rId15"/>
    <p:sldId id="791" r:id="rId16"/>
    <p:sldId id="792" r:id="rId17"/>
    <p:sldId id="793" r:id="rId18"/>
    <p:sldId id="794" r:id="rId19"/>
    <p:sldId id="795" r:id="rId20"/>
    <p:sldId id="796" r:id="rId21"/>
    <p:sldId id="797" r:id="rId22"/>
    <p:sldId id="798" r:id="rId23"/>
    <p:sldId id="799" r:id="rId24"/>
    <p:sldId id="800" r:id="rId25"/>
    <p:sldId id="801" r:id="rId26"/>
    <p:sldId id="802" r:id="rId27"/>
    <p:sldId id="805" r:id="rId28"/>
    <p:sldId id="775" r:id="rId29"/>
    <p:sldId id="780" r:id="rId30"/>
    <p:sldId id="779" r:id="rId3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67" d="100"/>
          <a:sy n="67" d="100"/>
        </p:scale>
        <p:origin x="-43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EFBBD-148D-4D28-BDAB-62FFDE124AA3}" type="datetimeFigureOut">
              <a:rPr lang="fr-FR" smtClean="0"/>
              <a:pPr/>
              <a:t>05/01/2026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D884A-01B5-403F-88FA-4613CDC64BA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69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partiels-droit.com/responsabilite-civile-delictuell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259632" y="4047511"/>
            <a:ext cx="7572428" cy="182976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/>
              <a:t/>
            </a:r>
            <a:br>
              <a:rPr lang="fr-FR" sz="4400" dirty="0"/>
            </a:br>
            <a:r>
              <a:rPr lang="fr-FR" sz="5000" dirty="0" smtClean="0">
                <a:solidFill>
                  <a:schemeClr val="bg2">
                    <a:lumMod val="50000"/>
                  </a:schemeClr>
                </a:solidFill>
              </a:rPr>
              <a:t>Environnement juridique contractuel et éthique</a:t>
            </a:r>
            <a: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4400" dirty="0" smtClean="0">
                <a:solidFill>
                  <a:schemeClr val="bg1">
                    <a:lumMod val="65000"/>
                  </a:schemeClr>
                </a:solidFill>
              </a:rPr>
              <a:t>Cours 1. </a:t>
            </a:r>
            <a:br>
              <a:rPr lang="fr-FR" sz="44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fr-FR" sz="4400" dirty="0" smtClean="0">
                <a:solidFill>
                  <a:schemeClr val="accent5">
                    <a:lumMod val="75000"/>
                  </a:schemeClr>
                </a:solidFill>
              </a:rPr>
              <a:t>Introduction </a:t>
            </a:r>
            <a:r>
              <a:rPr lang="fr-FR" sz="4400" dirty="0" smtClean="0">
                <a:solidFill>
                  <a:schemeClr val="accent5">
                    <a:lumMod val="75000"/>
                  </a:schemeClr>
                </a:solidFill>
              </a:rPr>
              <a:t>au droit des contrats</a:t>
            </a:r>
            <a:r>
              <a:rPr lang="fr-FR" sz="4200" dirty="0" smtClean="0">
                <a:solidFill>
                  <a:schemeClr val="accent2"/>
                </a:solidFill>
              </a:rPr>
              <a:t/>
            </a:r>
            <a:br>
              <a:rPr lang="fr-FR" sz="4200" dirty="0" smtClean="0">
                <a:solidFill>
                  <a:schemeClr val="accent2"/>
                </a:solidFill>
              </a:rPr>
            </a:br>
            <a: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  <a:t>. La notion de contrat </a:t>
            </a:r>
            <a:b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dirty="0" err="1" smtClean="0">
                <a:solidFill>
                  <a:schemeClr val="tx1"/>
                </a:solidFill>
              </a:rPr>
              <a:t>Issam</a:t>
            </a:r>
            <a:r>
              <a:rPr lang="fr-FR" sz="2800" dirty="0" smtClean="0">
                <a:solidFill>
                  <a:schemeClr val="tx1"/>
                </a:solidFill>
              </a:rPr>
              <a:t> TOUALBI</a:t>
            </a:r>
            <a:r>
              <a:rPr lang="fr-FR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fr-FR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Professeur à la Faculté de Droit de l’Université d’Alger I </a:t>
            </a:r>
            <a:b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Avocat au Barreau d’Alger </a:t>
            </a:r>
            <a:endParaRPr lang="fr-FR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615986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75656" y="11124"/>
            <a:ext cx="7382624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400" b="1" dirty="0" smtClean="0">
              <a:solidFill>
                <a:srgbClr val="FF0000"/>
              </a:solidFill>
              <a:latin typeface="+mj-lt"/>
            </a:endParaRPr>
          </a:p>
          <a:p>
            <a:endParaRPr lang="fr-FR" sz="2400" b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3500" dirty="0" smtClean="0"/>
              <a:t> </a:t>
            </a:r>
            <a:r>
              <a:rPr lang="fr-FR" sz="3000" dirty="0" smtClean="0"/>
              <a:t>Le </a:t>
            </a:r>
            <a:r>
              <a:rPr lang="fr-FR" sz="3000" dirty="0" smtClean="0">
                <a:solidFill>
                  <a:srgbClr val="00B050"/>
                </a:solidFill>
              </a:rPr>
              <a:t>droit civil </a:t>
            </a:r>
            <a:r>
              <a:rPr lang="fr-FR" sz="3000" dirty="0" smtClean="0"/>
              <a:t>est une branche </a:t>
            </a:r>
            <a:r>
              <a:rPr lang="fr-FR" sz="3000" dirty="0" smtClean="0">
                <a:solidFill>
                  <a:srgbClr val="00B050"/>
                </a:solidFill>
              </a:rPr>
              <a:t>du droit privé </a:t>
            </a:r>
            <a:r>
              <a:rPr lang="fr-FR" sz="3000" dirty="0" smtClean="0"/>
              <a:t>régissant les rapports entre un individu et un autre ; il réglemente la résolution des conflits juridiques ayant lieu entre deux parties, à savoir le </a:t>
            </a:r>
            <a:r>
              <a:rPr lang="fr-FR" sz="3000" dirty="0" smtClean="0">
                <a:solidFill>
                  <a:srgbClr val="00B050"/>
                </a:solidFill>
              </a:rPr>
              <a:t>demandeur</a:t>
            </a:r>
            <a:r>
              <a:rPr lang="fr-FR" sz="3000" dirty="0" smtClean="0"/>
              <a:t> et le </a:t>
            </a:r>
            <a:r>
              <a:rPr lang="fr-FR" sz="3000" dirty="0" smtClean="0">
                <a:solidFill>
                  <a:srgbClr val="00B050"/>
                </a:solidFill>
              </a:rPr>
              <a:t>défendeur.</a:t>
            </a:r>
          </a:p>
          <a:p>
            <a:pPr algn="just"/>
            <a:endParaRPr lang="fr-FR" sz="30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3000" dirty="0" smtClean="0"/>
              <a:t> Le </a:t>
            </a:r>
            <a:r>
              <a:rPr lang="fr-FR" sz="3000" dirty="0" smtClean="0">
                <a:solidFill>
                  <a:srgbClr val="00B050"/>
                </a:solidFill>
              </a:rPr>
              <a:t>droit civil </a:t>
            </a:r>
            <a:r>
              <a:rPr lang="fr-FR" sz="3000" dirty="0" smtClean="0"/>
              <a:t>est le </a:t>
            </a:r>
            <a:r>
              <a:rPr lang="fr-FR" sz="3000" dirty="0" smtClean="0">
                <a:solidFill>
                  <a:srgbClr val="00B050"/>
                </a:solidFill>
              </a:rPr>
              <a:t>droit commun </a:t>
            </a:r>
            <a:r>
              <a:rPr lang="fr-FR" sz="3000" dirty="0" smtClean="0"/>
              <a:t>d’une nation déterminée : il énonce toutes les normes applicables aux citoyens. 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19112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03648" y="11125"/>
            <a:ext cx="745463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400" b="1" dirty="0" smtClean="0">
              <a:solidFill>
                <a:srgbClr val="FF0000"/>
              </a:solidFill>
              <a:latin typeface="+mj-lt"/>
            </a:endParaRPr>
          </a:p>
          <a:p>
            <a:endParaRPr lang="fr-FR" sz="2400" b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3600" dirty="0" smtClean="0"/>
              <a:t>Le mot </a:t>
            </a:r>
            <a:r>
              <a:rPr lang="fr-FR" sz="3600" dirty="0" smtClean="0">
                <a:solidFill>
                  <a:srgbClr val="00B050"/>
                </a:solidFill>
              </a:rPr>
              <a:t>civil </a:t>
            </a:r>
            <a:r>
              <a:rPr lang="fr-FR" sz="3600" dirty="0" smtClean="0"/>
              <a:t>provient du latin </a:t>
            </a:r>
            <a:r>
              <a:rPr lang="fr-FR" sz="3600" i="1" dirty="0" smtClean="0">
                <a:solidFill>
                  <a:srgbClr val="00B050"/>
                </a:solidFill>
              </a:rPr>
              <a:t>« </a:t>
            </a:r>
            <a:r>
              <a:rPr lang="fr-FR" sz="3600" i="1" dirty="0" err="1" smtClean="0">
                <a:solidFill>
                  <a:srgbClr val="00B050"/>
                </a:solidFill>
              </a:rPr>
              <a:t>civilis</a:t>
            </a:r>
            <a:r>
              <a:rPr lang="fr-FR" sz="3600" i="1" dirty="0" smtClean="0">
                <a:solidFill>
                  <a:srgbClr val="00B050"/>
                </a:solidFill>
              </a:rPr>
              <a:t> » </a:t>
            </a:r>
            <a:r>
              <a:rPr lang="fr-FR" sz="3600" dirty="0" smtClean="0"/>
              <a:t>qui est dérivé de </a:t>
            </a:r>
            <a:r>
              <a:rPr lang="fr-FR" sz="3600" i="1" dirty="0" smtClean="0">
                <a:solidFill>
                  <a:srgbClr val="00B050"/>
                </a:solidFill>
              </a:rPr>
              <a:t>« </a:t>
            </a:r>
            <a:r>
              <a:rPr lang="fr-FR" sz="3600" i="1" dirty="0" err="1" smtClean="0">
                <a:solidFill>
                  <a:srgbClr val="00B050"/>
                </a:solidFill>
              </a:rPr>
              <a:t>civis</a:t>
            </a:r>
            <a:r>
              <a:rPr lang="fr-FR" sz="3600" i="1" dirty="0" smtClean="0">
                <a:solidFill>
                  <a:srgbClr val="00B050"/>
                </a:solidFill>
              </a:rPr>
              <a:t> » </a:t>
            </a:r>
            <a:r>
              <a:rPr lang="fr-FR" sz="3600" dirty="0" smtClean="0"/>
              <a:t>et qui signifie citoyen. </a:t>
            </a:r>
          </a:p>
          <a:p>
            <a:pPr algn="just"/>
            <a:endParaRPr lang="fr-FR" sz="36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3600" dirty="0" smtClean="0"/>
              <a:t>Le </a:t>
            </a:r>
            <a:r>
              <a:rPr lang="fr-FR" sz="3600" dirty="0" smtClean="0">
                <a:solidFill>
                  <a:srgbClr val="00B050"/>
                </a:solidFill>
              </a:rPr>
              <a:t>droit civil </a:t>
            </a:r>
            <a:r>
              <a:rPr lang="fr-FR" sz="3600" dirty="0" smtClean="0"/>
              <a:t>est donc le droit garantissant l’état de toutes personnes : il vise à réglementer </a:t>
            </a:r>
            <a:r>
              <a:rPr lang="fr-FR" sz="3600" dirty="0" smtClean="0">
                <a:solidFill>
                  <a:srgbClr val="00B050"/>
                </a:solidFill>
              </a:rPr>
              <a:t>les relations entre les citoyens</a:t>
            </a:r>
            <a:r>
              <a:rPr lang="fr-FR" sz="3600" dirty="0" smtClean="0"/>
              <a:t>, car étant lui-même le </a:t>
            </a:r>
            <a:r>
              <a:rPr lang="fr-FR" sz="3600" dirty="0" smtClean="0">
                <a:solidFill>
                  <a:srgbClr val="00B050"/>
                </a:solidFill>
              </a:rPr>
              <a:t>noyau du droit.</a:t>
            </a:r>
            <a:endParaRPr lang="fr-FR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4282" y="1380168"/>
            <a:ext cx="83582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500" b="1" dirty="0" smtClean="0"/>
              <a:t>Quelles sont </a:t>
            </a:r>
          </a:p>
          <a:p>
            <a:pPr algn="r"/>
            <a:r>
              <a:rPr lang="fr-FR" sz="4500" b="1" dirty="0" smtClean="0"/>
              <a:t>les branches du </a:t>
            </a:r>
            <a:r>
              <a:rPr lang="fr-FR" sz="4500" b="1" dirty="0" smtClean="0">
                <a:solidFill>
                  <a:srgbClr val="00B050"/>
                </a:solidFill>
              </a:rPr>
              <a:t>droit civil ? </a:t>
            </a:r>
            <a:endParaRPr lang="fr-FR" sz="45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44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564135"/>
            <a:ext cx="76717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fr-FR" sz="2600" b="1" dirty="0" smtClean="0">
                <a:solidFill>
                  <a:srgbClr val="00B050"/>
                </a:solidFill>
              </a:rPr>
              <a:t>Le droit des personnes :</a:t>
            </a:r>
            <a:r>
              <a:rPr lang="fr-FR" sz="2600" dirty="0" smtClean="0">
                <a:solidFill>
                  <a:srgbClr val="00B050"/>
                </a:solidFill>
              </a:rPr>
              <a:t> </a:t>
            </a:r>
            <a:r>
              <a:rPr lang="fr-FR" sz="2600" dirty="0" smtClean="0"/>
              <a:t>normes régissant la vie des individus en tant que sujets de droit (personnalité juridique, capacité, majorité, etc.) </a:t>
            </a:r>
          </a:p>
          <a:p>
            <a:pPr algn="just">
              <a:buFont typeface="Wingdings" pitchFamily="2" charset="2"/>
              <a:buChar char="§"/>
            </a:pPr>
            <a:endParaRPr lang="fr-FR" sz="2600" dirty="0" smtClean="0"/>
          </a:p>
          <a:p>
            <a:pPr algn="just">
              <a:buFont typeface="Wingdings" pitchFamily="2" charset="2"/>
              <a:buChar char="§"/>
            </a:pPr>
            <a:r>
              <a:rPr lang="fr-FR" sz="2600" b="1" dirty="0" smtClean="0">
                <a:solidFill>
                  <a:srgbClr val="00B050"/>
                </a:solidFill>
              </a:rPr>
              <a:t> Le droit des biens : </a:t>
            </a:r>
            <a:r>
              <a:rPr lang="fr-FR" sz="2600" dirty="0" smtClean="0"/>
              <a:t>réglemente les relations juridiques touchant la gestion des biens (matériels  et immatériels; meubles et immeubles).</a:t>
            </a:r>
          </a:p>
          <a:p>
            <a:pPr algn="just"/>
            <a:endParaRPr lang="fr-FR" sz="2600" dirty="0" smtClean="0"/>
          </a:p>
          <a:p>
            <a:pPr algn="just">
              <a:buFont typeface="Wingdings" pitchFamily="2" charset="2"/>
              <a:buChar char="§"/>
            </a:pPr>
            <a:r>
              <a:rPr lang="fr-FR" sz="2600" b="1" dirty="0" smtClean="0">
                <a:solidFill>
                  <a:srgbClr val="00B050"/>
                </a:solidFill>
              </a:rPr>
              <a:t> Le droit des contrats :</a:t>
            </a:r>
            <a:r>
              <a:rPr lang="fr-FR" sz="2600" dirty="0" smtClean="0">
                <a:solidFill>
                  <a:srgbClr val="00B050"/>
                </a:solidFill>
              </a:rPr>
              <a:t> </a:t>
            </a:r>
            <a:r>
              <a:rPr lang="fr-FR" sz="2600" dirty="0" smtClean="0"/>
              <a:t>réglemente les conditions de création d’obligations, les conséquences des actes juridiques et les affaires relatives à la conclusion du contrat.</a:t>
            </a:r>
          </a:p>
        </p:txBody>
      </p:sp>
    </p:spTree>
    <p:extLst>
      <p:ext uri="{BB962C8B-B14F-4D97-AF65-F5344CB8AC3E}">
        <p14:creationId xmlns:p14="http://schemas.microsoft.com/office/powerpoint/2010/main" val="254563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214311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effectLst/>
              </a:rPr>
              <a:t>Qu’est-ce que le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contrat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/>
            </a:r>
            <a:b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4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214311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effectLst/>
              </a:rPr>
              <a:t>1. Définition </a:t>
            </a:r>
            <a:br>
              <a:rPr lang="fr-FR" dirty="0" smtClean="0">
                <a:effectLst/>
              </a:rPr>
            </a:br>
            <a:r>
              <a:rPr lang="fr-FR" dirty="0" smtClean="0">
                <a:effectLst/>
              </a:rPr>
              <a:t>du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contrat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/>
            </a:r>
            <a:b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97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3000" dirty="0"/>
              <a:t>Le contrat se définie comme étant un </a:t>
            </a:r>
            <a:r>
              <a:rPr lang="fr-FR" sz="3000" dirty="0">
                <a:solidFill>
                  <a:schemeClr val="bg2">
                    <a:lumMod val="50000"/>
                  </a:schemeClr>
                </a:solidFill>
              </a:rPr>
              <a:t>accord de volontés </a:t>
            </a:r>
            <a:r>
              <a:rPr lang="fr-FR" sz="3000" dirty="0"/>
              <a:t>visant à </a:t>
            </a:r>
            <a:r>
              <a:rPr lang="fr-FR" sz="3000" dirty="0">
                <a:solidFill>
                  <a:schemeClr val="bg2">
                    <a:lumMod val="50000"/>
                  </a:schemeClr>
                </a:solidFill>
              </a:rPr>
              <a:t>produire des effets juridiques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just"/>
            <a:endParaRPr lang="fr-FR" sz="3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fr-FR" sz="3000" dirty="0">
                <a:solidFill>
                  <a:schemeClr val="bg2">
                    <a:lumMod val="50000"/>
                  </a:schemeClr>
                </a:solidFill>
              </a:rPr>
              <a:t>Les éléments de la définition </a:t>
            </a:r>
            <a:r>
              <a:rPr lang="fr-FR" sz="3000" dirty="0"/>
              <a:t>: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sz="3000" dirty="0"/>
              <a:t>Une rencontre de volontés,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sz="3000" dirty="0"/>
              <a:t>La production d’effets juridiques,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sz="3000" dirty="0"/>
              <a:t>Une offre-acceptation.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524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 rencontre de volontés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1285860"/>
            <a:ext cx="7787208" cy="5286412"/>
          </a:xfrm>
        </p:spPr>
        <p:txBody>
          <a:bodyPr>
            <a:normAutofit fontScale="92500"/>
          </a:bodyPr>
          <a:lstStyle/>
          <a:p>
            <a:pPr algn="just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L’objet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du contrat </a:t>
            </a:r>
            <a:r>
              <a:rPr lang="fr-FR" dirty="0"/>
              <a:t>doit être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identique</a:t>
            </a:r>
            <a:r>
              <a:rPr lang="fr-FR" dirty="0"/>
              <a:t> pour chacune des parties. </a:t>
            </a:r>
            <a:endParaRPr lang="fr-FR" dirty="0" smtClean="0"/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Exemples de non rencontre de volontés : </a:t>
            </a:r>
          </a:p>
          <a:p>
            <a:pPr marL="712788" indent="-255588" algn="just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r>
              <a:rPr lang="fr-FR" dirty="0"/>
              <a:t>Le vendeur veut vendre du blé alors que l’acquéreur souhaite de l’orge.</a:t>
            </a:r>
          </a:p>
          <a:p>
            <a:pPr marL="712788" indent="-255588" algn="just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r>
              <a:rPr lang="fr-FR" dirty="0"/>
              <a:t>Le vendeur souhaite livrer le blé le 1 juillet et l’acquéreur les recevoir le 1 juin.</a:t>
            </a:r>
          </a:p>
          <a:p>
            <a:pPr marL="712788" indent="-255588" algn="just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r>
              <a:rPr lang="fr-FR" dirty="0"/>
              <a:t>Le vendeur vend du blé de qualité moyenne et l’acquéreur le veut de première qualité.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4993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71490" y="57148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En vue de produire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des effets juridiques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1428736"/>
            <a:ext cx="7327126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contrat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vise à</a:t>
            </a:r>
            <a:r>
              <a:rPr lang="fr-FR" dirty="0"/>
              <a:t> :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 smtClean="0"/>
              <a:t>créer des droits,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 smtClean="0"/>
              <a:t>éteindre des droits,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 smtClean="0"/>
              <a:t>modifier des droits,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dirty="0" smtClean="0"/>
              <a:t>transférer </a:t>
            </a:r>
            <a:r>
              <a:rPr lang="fr-FR" dirty="0"/>
              <a:t>des droits. </a:t>
            </a:r>
            <a:endParaRPr lang="fr-FR" dirty="0" smtClean="0"/>
          </a:p>
          <a:p>
            <a:pPr marL="890588" indent="-255588" algn="just">
              <a:buNone/>
            </a:pPr>
            <a:endParaRPr lang="fr-FR" dirty="0"/>
          </a:p>
          <a:p>
            <a:pPr algn="just"/>
            <a:r>
              <a:rPr lang="fr-FR" dirty="0"/>
              <a:t>Les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pourparlers</a:t>
            </a:r>
            <a:r>
              <a:rPr lang="fr-FR" dirty="0"/>
              <a:t> ne constituent pas un </a:t>
            </a:r>
            <a:r>
              <a:rPr lang="fr-FR" dirty="0" smtClean="0"/>
              <a:t>contrat; une </a:t>
            </a:r>
            <a:r>
              <a:rPr lang="fr-FR" dirty="0"/>
              <a:t>fois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question tranchée</a:t>
            </a:r>
            <a:r>
              <a:rPr lang="fr-FR" dirty="0"/>
              <a:t>, les parties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contractent.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1604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L’offre-acceptation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331640" y="1214422"/>
            <a:ext cx="7355160" cy="479286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fr-FR" dirty="0"/>
          </a:p>
          <a:p>
            <a:pPr algn="just"/>
            <a:r>
              <a:rPr lang="fr-FR" dirty="0"/>
              <a:t>Le contrat comprend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une offre </a:t>
            </a:r>
            <a:r>
              <a:rPr lang="fr-FR" dirty="0"/>
              <a:t>qui, une fois objet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d’acceptation</a:t>
            </a:r>
            <a:r>
              <a:rPr lang="fr-FR" dirty="0"/>
              <a:t>, le contrat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se forme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just">
              <a:buNone/>
            </a:pPr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 : </a:t>
            </a:r>
          </a:p>
          <a:p>
            <a:pPr marL="1069975" indent="-255588" algn="just"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L’offre : </a:t>
            </a:r>
            <a:r>
              <a:rPr lang="fr-FR" dirty="0"/>
              <a:t>le vendeur écrit : </a:t>
            </a:r>
            <a:r>
              <a:rPr lang="fr-FR" i="1" dirty="0"/>
              <a:t>« je vends ma voiture </a:t>
            </a:r>
            <a:r>
              <a:rPr lang="fr-FR" i="1" dirty="0" smtClean="0"/>
              <a:t>Volkswagen Golf série 5 </a:t>
            </a:r>
            <a:r>
              <a:rPr lang="fr-FR" i="1" dirty="0"/>
              <a:t>pour 1.500.000 D.A »</a:t>
            </a:r>
          </a:p>
          <a:p>
            <a:pPr marL="1069975" indent="-255588" algn="just"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L’acceptation : </a:t>
            </a:r>
            <a:r>
              <a:rPr lang="fr-FR" dirty="0" smtClean="0"/>
              <a:t>l’acheteur répond: </a:t>
            </a:r>
            <a:r>
              <a:rPr lang="fr-FR" i="1" dirty="0" smtClean="0"/>
              <a:t>«</a:t>
            </a:r>
            <a:r>
              <a:rPr lang="fr-FR" i="1" dirty="0"/>
              <a:t> j’accepte votre offre et je viendrai la chercher lundi prochain. »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40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4000" dirty="0" smtClean="0"/>
              <a:t>Qu’est-ce que </a:t>
            </a:r>
            <a:br>
              <a:rPr lang="fr-FR" sz="4000" dirty="0" smtClean="0"/>
            </a:br>
            <a:r>
              <a:rPr lang="fr-FR" sz="4000" dirty="0" smtClean="0">
                <a:solidFill>
                  <a:schemeClr val="bg2">
                    <a:lumMod val="50000"/>
                  </a:schemeClr>
                </a:solidFill>
              </a:rPr>
              <a:t>le Droit des contrats ? </a:t>
            </a: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/>
            </a:r>
            <a:br>
              <a:rPr lang="fr-FR" sz="4000" dirty="0" smtClean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34981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32" y="1916832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Quels sont les principes qui régissent les contrats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946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214311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effectLst/>
              </a:rPr>
              <a:t>2. Les principes</a:t>
            </a:r>
            <a:br>
              <a:rPr lang="fr-FR" dirty="0" smtClean="0">
                <a:effectLst/>
              </a:rPr>
            </a:br>
            <a:r>
              <a:rPr lang="fr-FR" dirty="0" smtClean="0">
                <a:effectLst/>
              </a:rPr>
              <a:t>du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contrat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/>
            </a:r>
            <a:b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1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contrat est régi par les principes suivants: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85870" y="2046309"/>
            <a:ext cx="8229600" cy="4525963"/>
          </a:xfrm>
        </p:spPr>
        <p:txBody>
          <a:bodyPr/>
          <a:lstStyle/>
          <a:p>
            <a:r>
              <a:rPr lang="fr-FR" sz="3000" dirty="0"/>
              <a:t>L’autonomie de la volonté, </a:t>
            </a:r>
          </a:p>
          <a:p>
            <a:r>
              <a:rPr lang="fr-FR" sz="3000" dirty="0"/>
              <a:t>Le consensualisme, </a:t>
            </a:r>
          </a:p>
          <a:p>
            <a:r>
              <a:rPr lang="fr-FR" sz="3000" dirty="0"/>
              <a:t>La convention loi, </a:t>
            </a:r>
          </a:p>
          <a:p>
            <a:r>
              <a:rPr lang="fr-FR" sz="3000" dirty="0" smtClean="0"/>
              <a:t>La </a:t>
            </a:r>
            <a:r>
              <a:rPr lang="fr-FR" sz="3000" dirty="0"/>
              <a:t>relativité du contrat.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511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sz="3900" dirty="0" smtClean="0"/>
              <a:t>Principe 1. </a:t>
            </a:r>
            <a:br>
              <a:rPr lang="fr-FR" sz="3900" dirty="0" smtClean="0"/>
            </a:br>
            <a:r>
              <a:rPr lang="fr-FR" sz="3900" dirty="0" smtClean="0">
                <a:solidFill>
                  <a:schemeClr val="bg2">
                    <a:lumMod val="50000"/>
                  </a:schemeClr>
                </a:solidFill>
              </a:rPr>
              <a:t>L’autonomie de la volonté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767080"/>
            <a:ext cx="7399134" cy="48051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dirty="0" smtClean="0"/>
              <a:t>Toute </a:t>
            </a:r>
            <a:r>
              <a:rPr lang="fr-FR" dirty="0"/>
              <a:t>personne est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libre de contracter </a:t>
            </a:r>
            <a:r>
              <a:rPr lang="fr-FR" dirty="0"/>
              <a:t>et d’insérer dans le contrat les dispositions qui lui conviennent. </a:t>
            </a:r>
            <a:endParaRPr lang="fr-FR" dirty="0" smtClean="0"/>
          </a:p>
          <a:p>
            <a:pPr algn="just"/>
            <a:endParaRPr lang="fr-FR" dirty="0"/>
          </a:p>
          <a:p>
            <a:pPr algn="just"/>
            <a:r>
              <a:rPr lang="fr-FR" dirty="0"/>
              <a:t>Le principe qui s’est imposé au 19</a:t>
            </a:r>
            <a:r>
              <a:rPr lang="fr-FR" baseline="30000" dirty="0"/>
              <a:t>ème</a:t>
            </a:r>
            <a:r>
              <a:rPr lang="fr-FR" dirty="0"/>
              <a:t> siècle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permet de :</a:t>
            </a:r>
          </a:p>
          <a:p>
            <a:pPr marL="1069975" indent="-255588" algn="just">
              <a:buFont typeface="Wingdings" pitchFamily="2" charset="2"/>
              <a:buChar char="§"/>
            </a:pPr>
            <a:r>
              <a:rPr lang="fr-FR" dirty="0"/>
              <a:t>développer l’esprit créatif et de libérer les initiatives ; </a:t>
            </a:r>
          </a:p>
          <a:p>
            <a:pPr marL="1069975" indent="-255588" algn="just">
              <a:buFont typeface="Wingdings" pitchFamily="2" charset="2"/>
              <a:buChar char="§"/>
            </a:pPr>
            <a:r>
              <a:rPr lang="fr-FR" dirty="0"/>
              <a:t>rédiger des contrats taillées sur mesure pour les parties contractantes.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946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Les limitations du principe :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142984"/>
            <a:ext cx="7471142" cy="507209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contrat ne peut être contraire à l’ordre public et aux bonnes mœurs. </a:t>
            </a:r>
          </a:p>
          <a:p>
            <a:pPr algn="just">
              <a:buNone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 : </a:t>
            </a:r>
            <a:r>
              <a:rPr lang="fr-FR" dirty="0"/>
              <a:t>un contrat ayant pour objet la vente de drogue</a:t>
            </a:r>
            <a:r>
              <a:rPr lang="fr-FR" dirty="0" smtClean="0"/>
              <a:t>.</a:t>
            </a:r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 contrat ne peut être contraire aux normes impératives. </a:t>
            </a:r>
          </a:p>
          <a:p>
            <a:pPr algn="just">
              <a:buNone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 : </a:t>
            </a:r>
            <a:r>
              <a:rPr lang="fr-FR" dirty="0"/>
              <a:t>un contrat de vente sans garantie. </a:t>
            </a:r>
            <a:endParaRPr lang="fr-FR" dirty="0" smtClean="0"/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 contrat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est parfois obligatoire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par force de loi. </a:t>
            </a:r>
          </a:p>
          <a:p>
            <a:pPr algn="just">
              <a:buNone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 : </a:t>
            </a:r>
            <a:r>
              <a:rPr lang="fr-FR" dirty="0"/>
              <a:t>l’obligation d’une assurance responsabilité civile pour le véhicule. </a:t>
            </a:r>
          </a:p>
        </p:txBody>
      </p:sp>
    </p:spTree>
    <p:extLst>
      <p:ext uri="{BB962C8B-B14F-4D97-AF65-F5344CB8AC3E}">
        <p14:creationId xmlns:p14="http://schemas.microsoft.com/office/powerpoint/2010/main" val="4978155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 smtClean="0"/>
              <a:t>Principe 2.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consensualisme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974739"/>
            <a:ext cx="7614588" cy="4525963"/>
          </a:xfrm>
        </p:spPr>
        <p:txBody>
          <a:bodyPr>
            <a:noAutofit/>
          </a:bodyPr>
          <a:lstStyle/>
          <a:p>
            <a:pPr algn="just"/>
            <a:r>
              <a:rPr lang="fr-FR" sz="2400" dirty="0" smtClean="0"/>
              <a:t>Le </a:t>
            </a:r>
            <a:r>
              <a:rPr lang="fr-FR" sz="2400" dirty="0"/>
              <a:t>contrat se forme par 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le seul consentement</a:t>
            </a:r>
            <a:r>
              <a:rPr lang="fr-FR" sz="2400" dirty="0"/>
              <a:t> des parties ; aucune forme ne doit être respectée</a:t>
            </a:r>
            <a:r>
              <a:rPr lang="fr-FR" sz="2400" dirty="0" smtClean="0"/>
              <a:t>. </a:t>
            </a:r>
          </a:p>
          <a:p>
            <a:pPr algn="just"/>
            <a:endParaRPr lang="fr-FR" sz="1500" dirty="0"/>
          </a:p>
          <a:p>
            <a:pPr algn="just"/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Les limitations :</a:t>
            </a:r>
            <a:r>
              <a:rPr lang="fr-FR" sz="2400" dirty="0"/>
              <a:t>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sz="2400" dirty="0"/>
              <a:t>Certains contrats nécessitent la remise de la chose (les contrats </a:t>
            </a:r>
            <a:r>
              <a:rPr lang="fr-FR" sz="2400" dirty="0" smtClean="0"/>
              <a:t>réels). 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Exemple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 :</a:t>
            </a:r>
            <a:r>
              <a:rPr lang="fr-FR" sz="2400" dirty="0"/>
              <a:t> le prêt.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sz="2400" dirty="0"/>
              <a:t>Certains contrats doivent </a:t>
            </a:r>
            <a:r>
              <a:rPr lang="fr-FR" sz="2400" dirty="0" smtClean="0"/>
              <a:t>s’accomplir par </a:t>
            </a:r>
            <a:r>
              <a:rPr lang="fr-FR" sz="2400" dirty="0"/>
              <a:t>acte notarié (les contrats </a:t>
            </a:r>
            <a:r>
              <a:rPr lang="fr-FR" sz="2400" dirty="0" smtClean="0"/>
              <a:t>solennels). 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Exemple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 : </a:t>
            </a:r>
            <a:r>
              <a:rPr lang="fr-FR" sz="2400" dirty="0"/>
              <a:t>la </a:t>
            </a:r>
            <a:r>
              <a:rPr lang="fr-FR" sz="2400" dirty="0" smtClean="0"/>
              <a:t>donation.</a:t>
            </a:r>
          </a:p>
          <a:p>
            <a:pPr marL="890588" indent="-255588" algn="just">
              <a:buFont typeface="Wingdings" pitchFamily="2" charset="2"/>
              <a:buChar char="§"/>
            </a:pPr>
            <a:endParaRPr lang="fr-FR" sz="1500" dirty="0" smtClean="0"/>
          </a:p>
          <a:p>
            <a:pPr marL="354013" indent="-255588" algn="just"/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L’importance 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du formalisme :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sz="2400" dirty="0"/>
              <a:t>La protection du consommateur,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sz="2400" dirty="0"/>
              <a:t>L’organisation de la preuve, </a:t>
            </a:r>
          </a:p>
          <a:p>
            <a:pPr marL="890588" indent="-255588" algn="just">
              <a:buFont typeface="Wingdings" pitchFamily="2" charset="2"/>
              <a:buChar char="§"/>
            </a:pPr>
            <a:r>
              <a:rPr lang="fr-FR" sz="2400" dirty="0"/>
              <a:t>La publicité à l’acte. </a:t>
            </a:r>
          </a:p>
        </p:txBody>
      </p:sp>
    </p:spTree>
    <p:extLst>
      <p:ext uri="{BB962C8B-B14F-4D97-AF65-F5344CB8AC3E}">
        <p14:creationId xmlns:p14="http://schemas.microsoft.com/office/powerpoint/2010/main" val="35811193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28573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Principe 3.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 convention loi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214422"/>
            <a:ext cx="7471142" cy="521497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fr-FR" dirty="0" smtClean="0"/>
              <a:t>Le </a:t>
            </a:r>
            <a:r>
              <a:rPr lang="fr-FR" dirty="0"/>
              <a:t>principe suppose que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 contrat fait office de loi pour les contractants. </a:t>
            </a:r>
            <a:endParaRPr lang="fr-FR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fr-FR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Il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en découle que : </a:t>
            </a:r>
          </a:p>
          <a:p>
            <a:pPr marL="890588" indent="-255588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 contrat ne peut être modifié que par l’accord des parties contractantes :</a:t>
            </a:r>
            <a:r>
              <a:rPr lang="fr-FR" dirty="0"/>
              <a:t> le juge lui-même est tenu de respecter </a:t>
            </a:r>
            <a:r>
              <a:rPr lang="fr-FR" dirty="0" smtClean="0"/>
              <a:t>ses dispositions.</a:t>
            </a:r>
            <a:endParaRPr lang="fr-FR" dirty="0"/>
          </a:p>
          <a:p>
            <a:pPr marL="890588" indent="-255588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 contrat impose aux parties de respecter leurs engagements :</a:t>
            </a:r>
            <a:r>
              <a:rPr lang="fr-FR" dirty="0"/>
              <a:t> si l’une des parties n’exécute pas son obligation, l’autre partie peut l’obliger à le </a:t>
            </a:r>
            <a:r>
              <a:rPr lang="fr-FR" dirty="0" smtClean="0"/>
              <a:t>faire par voie de justice</a:t>
            </a:r>
            <a:r>
              <a:rPr lang="fr-FR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53791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 smtClean="0"/>
              <a:t>Principe 4.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 relativité du contrat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55576" y="1071546"/>
            <a:ext cx="7902620" cy="521497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dirty="0" smtClean="0"/>
              <a:t>Le </a:t>
            </a:r>
            <a:r>
              <a:rPr lang="fr-FR" dirty="0"/>
              <a:t>contrat introduit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une relation personnelle </a:t>
            </a:r>
            <a:r>
              <a:rPr lang="fr-FR" dirty="0"/>
              <a:t>entre deux parties qui, contrairement à la loi,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ne lie pas les autres parties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just"/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Les limitations du principe </a:t>
            </a:r>
            <a:r>
              <a:rPr lang="fr-FR" dirty="0"/>
              <a:t>: </a:t>
            </a:r>
          </a:p>
          <a:p>
            <a:pPr marL="712788" indent="-255588" algn="just"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stipulation pour autrui :</a:t>
            </a:r>
            <a:r>
              <a:rPr lang="fr-FR" dirty="0"/>
              <a:t> les parties </a:t>
            </a:r>
            <a:r>
              <a:rPr lang="fr-FR" dirty="0" smtClean="0"/>
              <a:t>s’accordent </a:t>
            </a:r>
            <a:r>
              <a:rPr lang="fr-FR" dirty="0"/>
              <a:t>pour faire naître un droit </a:t>
            </a:r>
            <a:r>
              <a:rPr lang="fr-FR" dirty="0" smtClean="0"/>
              <a:t>pour un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tiers bénéficiaire</a:t>
            </a:r>
            <a:r>
              <a:rPr lang="fr-FR" dirty="0" smtClean="0"/>
              <a:t>. </a:t>
            </a:r>
            <a:endParaRPr lang="fr-FR" dirty="0"/>
          </a:p>
          <a:p>
            <a:pPr marL="712788" indent="-255588" algn="just">
              <a:buNone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 :</a:t>
            </a:r>
            <a:r>
              <a:rPr lang="fr-FR" dirty="0"/>
              <a:t> l’assurance-vie</a:t>
            </a:r>
            <a:r>
              <a:rPr lang="fr-FR" dirty="0" smtClean="0"/>
              <a:t>.</a:t>
            </a:r>
          </a:p>
          <a:p>
            <a:pPr marL="712788" indent="-255588" algn="just">
              <a:buNone/>
            </a:pPr>
            <a:endParaRPr lang="fr-FR" sz="600" dirty="0"/>
          </a:p>
          <a:p>
            <a:pPr marL="712788" indent="-255588" algn="just"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L’action directe :</a:t>
            </a:r>
            <a:r>
              <a:rPr lang="fr-FR" dirty="0"/>
              <a:t> une personne tierce à un contrat se prévaut </a:t>
            </a:r>
            <a:r>
              <a:rPr lang="fr-FR" dirty="0" smtClean="0"/>
              <a:t>du </a:t>
            </a:r>
            <a:r>
              <a:rPr lang="fr-FR" dirty="0"/>
              <a:t>bénéfice de </a:t>
            </a:r>
            <a:r>
              <a:rPr lang="fr-FR" dirty="0" smtClean="0"/>
              <a:t>celui-ci.</a:t>
            </a:r>
            <a:endParaRPr lang="fr-FR" dirty="0"/>
          </a:p>
          <a:p>
            <a:pPr marL="712788" indent="-255588" algn="just">
              <a:buNone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 : </a:t>
            </a:r>
            <a:r>
              <a:rPr lang="fr-FR" dirty="0"/>
              <a:t>le contrat d’assurances où la victime d’un accident se prévaut </a:t>
            </a:r>
            <a:r>
              <a:rPr lang="fr-FR" dirty="0" smtClean="0"/>
              <a:t>de l’indemnisation. </a:t>
            </a:r>
          </a:p>
          <a:p>
            <a:pPr marL="712788" indent="-255588" algn="just">
              <a:buNone/>
            </a:pPr>
            <a:endParaRPr lang="fr-FR" sz="600" dirty="0"/>
          </a:p>
          <a:p>
            <a:pPr marL="712788" indent="-255588" algn="just"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Les ayant droits : </a:t>
            </a:r>
            <a:r>
              <a:rPr lang="fr-FR" dirty="0"/>
              <a:t>qui viennent aux droits et aux obligations du défunt. </a:t>
            </a:r>
          </a:p>
          <a:p>
            <a:pPr marL="801688" indent="-354013" algn="just">
              <a:buNone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Exemple: </a:t>
            </a:r>
            <a:r>
              <a:rPr lang="fr-FR" dirty="0" smtClean="0"/>
              <a:t>un locataire défunt dont les ayants-droit héritent des obligations du contrat.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874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71470" y="1428744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3800" dirty="0" smtClean="0">
                <a:solidFill>
                  <a:schemeClr val="bg2">
                    <a:lumMod val="50000"/>
                  </a:schemeClr>
                </a:solidFill>
              </a:rPr>
              <a:t>Références </a:t>
            </a:r>
            <a:br>
              <a:rPr lang="fr-FR" sz="38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800" dirty="0" smtClean="0">
                <a:solidFill>
                  <a:schemeClr val="bg2">
                    <a:lumMod val="50000"/>
                  </a:schemeClr>
                </a:solidFill>
              </a:rPr>
              <a:t>bibliographiques</a:t>
            </a:r>
            <a:endParaRPr lang="fr-FR" sz="3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500042"/>
            <a:ext cx="7643192" cy="5786478"/>
          </a:xfrm>
        </p:spPr>
        <p:txBody>
          <a:bodyPr>
            <a:normAutofit fontScale="77500" lnSpcReduction="20000"/>
          </a:bodyPr>
          <a:lstStyle/>
          <a:p>
            <a:pPr marL="357188" indent="0" algn="r">
              <a:buNone/>
            </a:pPr>
            <a:r>
              <a:rPr lang="fr-FR" sz="3600" b="1" dirty="0" smtClean="0">
                <a:solidFill>
                  <a:schemeClr val="accent2">
                    <a:lumMod val="75000"/>
                  </a:schemeClr>
                </a:solidFill>
              </a:rPr>
              <a:t>Ouvrages</a:t>
            </a:r>
          </a:p>
          <a:p>
            <a:pPr marL="893763" indent="-714375" algn="just">
              <a:buNone/>
            </a:pPr>
            <a:r>
              <a:rPr lang="fr-FR" dirty="0" smtClean="0"/>
              <a:t> </a:t>
            </a:r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100" b="1" dirty="0" smtClean="0"/>
              <a:t>Ben </a:t>
            </a:r>
            <a:r>
              <a:rPr lang="fr-FR" sz="2100" b="1" dirty="0" err="1" smtClean="0"/>
              <a:t>Ammou</a:t>
            </a:r>
            <a:r>
              <a:rPr lang="fr-FR" sz="2100" b="1" dirty="0" smtClean="0"/>
              <a:t> </a:t>
            </a:r>
            <a:r>
              <a:rPr lang="fr-FR" sz="2100" b="1" dirty="0" err="1" smtClean="0"/>
              <a:t>Nadhir</a:t>
            </a:r>
            <a:r>
              <a:rPr lang="fr-FR" sz="2100" b="1" dirty="0" smtClean="0"/>
              <a:t>, </a:t>
            </a:r>
            <a:r>
              <a:rPr lang="fr-FR" sz="2100" b="1" i="1" dirty="0" smtClean="0"/>
              <a:t>Droit commercial</a:t>
            </a:r>
            <a:r>
              <a:rPr lang="fr-FR" sz="2100" b="1" dirty="0" smtClean="0"/>
              <a:t>, Tunis, 2003.</a:t>
            </a:r>
            <a:endParaRPr lang="fr-FR" sz="21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100" b="1" dirty="0" smtClean="0"/>
              <a:t>Blaise Jean-Bernard, </a:t>
            </a:r>
            <a:r>
              <a:rPr lang="fr-FR" sz="2100" b="1" i="1" dirty="0" smtClean="0"/>
              <a:t>Introduction au droit des affaires, </a:t>
            </a:r>
            <a:r>
              <a:rPr lang="fr-FR" sz="2100" b="1" dirty="0" smtClean="0"/>
              <a:t>fiche rédigé par </a:t>
            </a:r>
            <a:r>
              <a:rPr lang="fr-FR" sz="2100" b="1" dirty="0" err="1" smtClean="0"/>
              <a:t>Chenaouy</a:t>
            </a:r>
            <a:r>
              <a:rPr lang="fr-FR" sz="2100" b="1" dirty="0" smtClean="0"/>
              <a:t>, Paris, </a:t>
            </a:r>
            <a:r>
              <a:rPr lang="fr-FR" sz="2100" b="1" dirty="0" err="1" smtClean="0"/>
              <a:t>s.d</a:t>
            </a:r>
            <a:r>
              <a:rPr lang="fr-FR" sz="2100" b="1" dirty="0" smtClean="0"/>
              <a:t>.  </a:t>
            </a:r>
            <a:endParaRPr lang="fr-FR" sz="21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100" b="1" dirty="0" smtClean="0"/>
              <a:t> </a:t>
            </a:r>
            <a:r>
              <a:rPr lang="fr-FR" sz="2100" b="1" dirty="0" err="1" smtClean="0"/>
              <a:t>ClavFlammarion</a:t>
            </a:r>
            <a:r>
              <a:rPr lang="fr-FR" sz="2100" b="1" dirty="0" smtClean="0"/>
              <a:t>, Paris, 2003.</a:t>
            </a:r>
            <a:endParaRPr lang="fr-FR" sz="21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100" b="1" dirty="0" smtClean="0"/>
              <a:t>Clavier Jean-Pierre, Lucas François-Xavier, </a:t>
            </a:r>
            <a:r>
              <a:rPr lang="fr-FR" sz="2100" b="1" i="1" dirty="0" smtClean="0"/>
              <a:t>Droit commercial</a:t>
            </a:r>
            <a:r>
              <a:rPr lang="fr-FR" sz="2100" b="1" dirty="0" smtClean="0"/>
              <a:t>, Flammarion, Paris, 2003.</a:t>
            </a:r>
            <a:endParaRPr lang="fr-FR" sz="21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100" b="1" dirty="0" err="1" smtClean="0"/>
              <a:t>Coulon</a:t>
            </a:r>
            <a:r>
              <a:rPr lang="fr-FR" sz="2100" b="1" dirty="0" smtClean="0"/>
              <a:t> Olivier, </a:t>
            </a:r>
            <a:r>
              <a:rPr lang="fr-FR" sz="2100" b="1" i="1" dirty="0" smtClean="0"/>
              <a:t>Cours de droit commercial</a:t>
            </a:r>
            <a:r>
              <a:rPr lang="fr-FR" sz="2100" b="1" dirty="0" smtClean="0"/>
              <a:t>, Université Catholique de Louvain, 2010. </a:t>
            </a:r>
            <a:endParaRPr lang="fr-FR" sz="21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100" b="1" dirty="0" err="1" smtClean="0"/>
              <a:t>Djoumagh</a:t>
            </a:r>
            <a:r>
              <a:rPr lang="fr-FR" sz="2100" b="1" dirty="0" smtClean="0"/>
              <a:t> El-Hadi, </a:t>
            </a:r>
            <a:r>
              <a:rPr lang="fr-FR" sz="2100" b="1" i="1" dirty="0" smtClean="0"/>
              <a:t>Environnement juridique des entreprises</a:t>
            </a:r>
            <a:r>
              <a:rPr lang="fr-FR" sz="2100" b="1" dirty="0" smtClean="0"/>
              <a:t>, INISCOM, 2011.</a:t>
            </a:r>
            <a:endParaRPr lang="fr-FR" sz="21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100" b="1" dirty="0" smtClean="0"/>
              <a:t>Rapin A., </a:t>
            </a:r>
            <a:r>
              <a:rPr lang="fr-FR" sz="2100" b="1" dirty="0" err="1" smtClean="0"/>
              <a:t>Dupouy</a:t>
            </a:r>
            <a:r>
              <a:rPr lang="fr-FR" sz="2100" b="1" dirty="0" smtClean="0"/>
              <a:t> C., Poly J., </a:t>
            </a:r>
            <a:r>
              <a:rPr lang="fr-FR" sz="2100" b="1" i="1" dirty="0" smtClean="0"/>
              <a:t>Précis de droit commercial, tome 1</a:t>
            </a:r>
            <a:r>
              <a:rPr lang="fr-FR" sz="2100" b="1" dirty="0" smtClean="0"/>
              <a:t>, </a:t>
            </a:r>
            <a:r>
              <a:rPr lang="fr-FR" sz="2100" b="1" dirty="0" err="1" smtClean="0"/>
              <a:t>Dunod</a:t>
            </a:r>
            <a:r>
              <a:rPr lang="fr-FR" sz="2100" b="1" dirty="0" smtClean="0"/>
              <a:t>, Paris – Bruxelles – Montréal, 1968.</a:t>
            </a:r>
            <a:endParaRPr lang="fr-FR" sz="21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100" b="1" dirty="0" smtClean="0"/>
              <a:t>Rapin A., </a:t>
            </a:r>
            <a:r>
              <a:rPr lang="fr-FR" sz="2100" b="1" dirty="0" err="1" smtClean="0"/>
              <a:t>Dupouy</a:t>
            </a:r>
            <a:r>
              <a:rPr lang="fr-FR" sz="2100" b="1" dirty="0" smtClean="0"/>
              <a:t> </a:t>
            </a:r>
            <a:r>
              <a:rPr lang="fr-FR" sz="2100" b="1" dirty="0" err="1" smtClean="0"/>
              <a:t>ier</a:t>
            </a:r>
            <a:r>
              <a:rPr lang="fr-FR" sz="2100" b="1" dirty="0" smtClean="0"/>
              <a:t> Jean-Pierre, Lucas François-Xavier, </a:t>
            </a:r>
            <a:r>
              <a:rPr lang="fr-FR" sz="2100" b="1" i="1" dirty="0" smtClean="0"/>
              <a:t>Droit commercial</a:t>
            </a:r>
            <a:r>
              <a:rPr lang="fr-FR" sz="2100" b="1" dirty="0" smtClean="0"/>
              <a:t>, C., Poly J., </a:t>
            </a:r>
            <a:r>
              <a:rPr lang="fr-FR" sz="2100" b="1" i="1" dirty="0" smtClean="0"/>
              <a:t>Précis de droit commercial, tome 1</a:t>
            </a:r>
            <a:r>
              <a:rPr lang="fr-FR" sz="2100" b="1" dirty="0" smtClean="0"/>
              <a:t>, </a:t>
            </a:r>
            <a:r>
              <a:rPr lang="fr-FR" sz="2100" b="1" dirty="0" err="1" smtClean="0"/>
              <a:t>Dunod</a:t>
            </a:r>
            <a:r>
              <a:rPr lang="fr-FR" sz="2100" b="1" dirty="0" smtClean="0"/>
              <a:t>, Paris – Bruxelles – D, Montréal, 1968.</a:t>
            </a:r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100" b="1" dirty="0" smtClean="0"/>
              <a:t>Philippe </a:t>
            </a:r>
            <a:r>
              <a:rPr lang="fr-FR" sz="2100" b="1" dirty="0"/>
              <a:t>Denis, </a:t>
            </a:r>
            <a:r>
              <a:rPr lang="fr-FR" sz="2100" b="1" i="1" dirty="0" err="1"/>
              <a:t>Eléments</a:t>
            </a:r>
            <a:r>
              <a:rPr lang="fr-FR" sz="2100" b="1" i="1" dirty="0"/>
              <a:t> de droit des contrats</a:t>
            </a:r>
            <a:r>
              <a:rPr lang="fr-FR" sz="2100" b="1" dirty="0"/>
              <a:t>, https://philippelaw.eu/fr/elements-de-droit-des-contrats</a:t>
            </a:r>
            <a:r>
              <a:rPr lang="fr-FR" sz="2100" b="1" dirty="0" smtClean="0"/>
              <a:t>/.</a:t>
            </a:r>
            <a:endParaRPr lang="fr-FR" sz="2100" b="1" u="sng" dirty="0" smtClean="0"/>
          </a:p>
          <a:p>
            <a:pPr marL="1069975" indent="-981075" algn="just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100" b="1" dirty="0" err="1" smtClean="0"/>
              <a:t>Toualbi</a:t>
            </a:r>
            <a:r>
              <a:rPr lang="fr-FR" sz="2100" b="1" dirty="0" smtClean="0"/>
              <a:t> </a:t>
            </a:r>
            <a:r>
              <a:rPr lang="fr-FR" sz="2100" b="1" dirty="0" err="1" smtClean="0"/>
              <a:t>Issam</a:t>
            </a:r>
            <a:r>
              <a:rPr lang="fr-FR" sz="2100" b="1" dirty="0" smtClean="0"/>
              <a:t>, </a:t>
            </a:r>
            <a:r>
              <a:rPr lang="fr-FR" sz="2100" b="1" i="1" dirty="0" smtClean="0"/>
              <a:t>Introduction générale au droit</a:t>
            </a:r>
            <a:r>
              <a:rPr lang="fr-FR" sz="2100" b="1" dirty="0" smtClean="0"/>
              <a:t>, Houma édition, Alger, 2018. </a:t>
            </a:r>
            <a:endParaRPr lang="fr-FR" sz="2100" b="1" u="sng" dirty="0" smtClean="0"/>
          </a:p>
          <a:p>
            <a:pPr marL="893763" indent="-625475" algn="just">
              <a:buNone/>
            </a:pPr>
            <a:endParaRPr lang="fr-FR" sz="2800" dirty="0" smtClean="0"/>
          </a:p>
          <a:p>
            <a:pPr marL="357188" indent="0" algn="just">
              <a:buFont typeface="Wingdings" pitchFamily="2" charset="2"/>
              <a:buChar char="§"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4000" dirty="0" smtClean="0"/>
              <a:t>Rappel: </a:t>
            </a:r>
            <a:br>
              <a:rPr lang="fr-FR" sz="4000" dirty="0" smtClean="0"/>
            </a:b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>Qu’est-ce que </a:t>
            </a:r>
            <a:r>
              <a:rPr lang="fr-FR" sz="4000" dirty="0" smtClean="0">
                <a:solidFill>
                  <a:schemeClr val="bg2">
                    <a:lumMod val="50000"/>
                  </a:schemeClr>
                </a:solidFill>
              </a:rPr>
              <a:t>le Droit ? </a:t>
            </a: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/>
            </a:r>
            <a:br>
              <a:rPr lang="fr-FR" sz="4000" dirty="0" smtClean="0"/>
            </a:b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500834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endParaRPr lang="fr-FR" dirty="0" smtClean="0"/>
          </a:p>
          <a:p>
            <a:pPr algn="r">
              <a:buNone/>
            </a:pPr>
            <a:r>
              <a:rPr lang="fr-FR" sz="5800" b="1" dirty="0" smtClean="0">
                <a:solidFill>
                  <a:schemeClr val="accent2">
                    <a:lumMod val="75000"/>
                  </a:schemeClr>
                </a:solidFill>
              </a:rPr>
              <a:t>Articles scientifiques </a:t>
            </a:r>
          </a:p>
          <a:p>
            <a:pPr algn="just">
              <a:buNone/>
            </a:pPr>
            <a:endParaRPr lang="fr-FR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fr-FR" sz="4300" b="1" dirty="0" smtClean="0"/>
              <a:t>http://corinne.zambotto.free.fr/cours/ed/Droit01.pdf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https://fiches-droit.com/responsabilite-delictuelle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https://florianernotte.be/matieres/faillite/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https://onu-vienne.delegfrance.org/Droit-commercial-international-919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https://partiels-droit.com/responsabilite-civile-delictuelle/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https://partiels-droit.com/responsabilite-delictuelle/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https://www.bronso.eu/blog/droit/les-caracteres-du-droit-commercial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https://www.dictionnaire-juridique.com/definition/solidarite.php#:~:text=La%20%22solidarit%C3%A9%22%20est%20le%20rapport,et%20sans%20la%20pr%C3%A9sence%20des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https://www.etudier.com/dissertations/Cours-De-Droit-Commercial/65463235.html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https://www.justifit.fr/b/guides/droit-commercial-le-guide-complet-2021/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https://www.justifit.fr/b/guides/droit-des-affaires/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https://www.vie-publique.fr/dossier/277747-lentreprise-et-le-droit-droit-grands-enjeux-du-monde-contemporain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Philippe Denis, </a:t>
            </a:r>
            <a:r>
              <a:rPr lang="fr-FR" sz="4300" b="1" i="1" dirty="0" err="1" smtClean="0"/>
              <a:t>Eléments</a:t>
            </a:r>
            <a:r>
              <a:rPr lang="fr-FR" sz="4300" b="1" i="1" dirty="0" smtClean="0"/>
              <a:t> de droit des contrats</a:t>
            </a:r>
            <a:r>
              <a:rPr lang="fr-FR" sz="4300" b="1" dirty="0" smtClean="0"/>
              <a:t>, https://philippelaw.eu/fr/elements-de-droit-des-contrats/.</a:t>
            </a:r>
            <a:r>
              <a:rPr lang="fr-FR" sz="4300" b="1" u="sng" dirty="0" smtClean="0">
                <a:hlinkClick r:id="rId2"/>
              </a:rPr>
              <a:t> 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https://ecole-medav.com/2015/03/14/evolution-historique-du-droit-commercial/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https://aurelienbamde.com/2017/09/20/la-solidarite-active-et-passive-regime-juridique/</a:t>
            </a:r>
            <a:endParaRPr lang="fr-FR" sz="4300" b="1" u="sng" dirty="0" smtClean="0"/>
          </a:p>
          <a:p>
            <a:pPr>
              <a:buNone/>
            </a:pPr>
            <a:r>
              <a:rPr lang="fr-FR" sz="4300" b="1" dirty="0" smtClean="0"/>
              <a:t>http://fsecsg.ummto.dz/wp-content/uploads/2018/05/droit-de-commerce.pdf</a:t>
            </a:r>
            <a:endParaRPr lang="fr-FR" sz="43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42861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Le droit peut être appréhendé </a:t>
            </a:r>
            <a:br>
              <a:rPr lang="fr-FR" dirty="0" smtClean="0"/>
            </a:br>
            <a:r>
              <a:rPr lang="fr-FR" dirty="0" smtClean="0"/>
              <a:t>de deux angles de vue :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428736"/>
            <a:ext cx="7528350" cy="521497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en fonction de son objet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fr-FR" dirty="0" smtClean="0"/>
              <a:t>organiser la vie sociale. Le Droit se définit alors comme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un ensemble de règles générales et impersonnelles, sanctionnées et</a:t>
            </a:r>
            <a:r>
              <a:rPr lang="fr-FR" dirty="0" smtClean="0"/>
              <a:t> régissant la vie en société et s’écrit au singulier avec une majuscule.</a:t>
            </a:r>
          </a:p>
          <a:p>
            <a:pPr algn="just">
              <a:buNone/>
            </a:pP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       ==) le Droit objectif </a:t>
            </a:r>
          </a:p>
          <a:p>
            <a:pPr algn="just"/>
            <a:endParaRPr lang="fr-FR" dirty="0" smtClean="0"/>
          </a:p>
          <a:p>
            <a:pPr algn="just"/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en fonction de son sujet: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fr-FR" dirty="0" smtClean="0"/>
              <a:t>soit la personne qui en jouie. Le droit se définit alors comme le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pouvoir </a:t>
            </a:r>
            <a:r>
              <a:rPr lang="fr-FR" dirty="0" smtClean="0"/>
              <a:t>accordé à une personne d’user d’une chose ou d’exiger de quelqu’un l’exécution d’une prestation.</a:t>
            </a:r>
          </a:p>
          <a:p>
            <a:pPr algn="just"/>
            <a:r>
              <a:rPr lang="fr-FR" dirty="0" smtClean="0"/>
              <a:t>     </a:t>
            </a: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==) le droit subjectif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57224" y="2143116"/>
            <a:ext cx="7472386" cy="1143000"/>
          </a:xfrm>
        </p:spPr>
        <p:txBody>
          <a:bodyPr>
            <a:noAutofit/>
          </a:bodyPr>
          <a:lstStyle/>
          <a:p>
            <a:pPr algn="r"/>
            <a:r>
              <a:rPr lang="fr-FR" sz="4000" dirty="0" smtClean="0"/>
              <a:t>Quels sont les </a:t>
            </a:r>
            <a:br>
              <a:rPr lang="fr-FR" sz="4000" dirty="0" smtClean="0"/>
            </a:br>
            <a:r>
              <a:rPr lang="fr-FR" sz="4000" dirty="0" smtClean="0">
                <a:solidFill>
                  <a:schemeClr val="bg2">
                    <a:lumMod val="50000"/>
                  </a:schemeClr>
                </a:solidFill>
              </a:rPr>
              <a:t>branches du droit </a:t>
            </a:r>
            <a:r>
              <a:rPr lang="fr-FR" sz="4000" dirty="0" smtClean="0"/>
              <a:t>? 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sz="3900" dirty="0" smtClean="0"/>
              <a:t>Les branches de Droit sont regroupées dans deux grandes catégories 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2285992"/>
            <a:ext cx="7542580" cy="4525963"/>
          </a:xfrm>
        </p:spPr>
        <p:txBody>
          <a:bodyPr>
            <a:normAutofit/>
          </a:bodyPr>
          <a:lstStyle/>
          <a:p>
            <a:r>
              <a:rPr lang="fr-FR" sz="3000" b="1" dirty="0" smtClean="0">
                <a:solidFill>
                  <a:schemeClr val="accent3">
                    <a:lumMod val="75000"/>
                  </a:schemeClr>
                </a:solidFill>
              </a:rPr>
              <a:t>Selon sa territorialité :</a:t>
            </a:r>
          </a:p>
          <a:p>
            <a:pPr marL="890588" indent="-255588">
              <a:buFont typeface="Wingdings" pitchFamily="2" charset="2"/>
              <a:buChar char="§"/>
            </a:pPr>
            <a:r>
              <a:rPr lang="fr-FR" sz="3000" dirty="0" smtClean="0"/>
              <a:t>Le droit international ; </a:t>
            </a:r>
          </a:p>
          <a:p>
            <a:pPr marL="890588" indent="-255588">
              <a:buFont typeface="Wingdings" pitchFamily="2" charset="2"/>
              <a:buChar char="§"/>
            </a:pPr>
            <a:r>
              <a:rPr lang="fr-FR" sz="3000" dirty="0" smtClean="0"/>
              <a:t>Le droit national.</a:t>
            </a:r>
          </a:p>
          <a:p>
            <a:pPr marL="890588" indent="-255588">
              <a:buNone/>
            </a:pPr>
            <a:endParaRPr lang="fr-FR" sz="3000" dirty="0" smtClean="0"/>
          </a:p>
          <a:p>
            <a:r>
              <a:rPr lang="fr-FR" sz="3000" b="1" dirty="0" smtClean="0">
                <a:solidFill>
                  <a:schemeClr val="accent3">
                    <a:lumMod val="75000"/>
                  </a:schemeClr>
                </a:solidFill>
              </a:rPr>
              <a:t>Selon son domaine d’application : </a:t>
            </a:r>
          </a:p>
          <a:p>
            <a:pPr marL="890588" indent="-255588">
              <a:buFont typeface="Wingdings" pitchFamily="2" charset="2"/>
              <a:buChar char="§"/>
            </a:pPr>
            <a:r>
              <a:rPr lang="fr-FR" sz="3000" dirty="0" smtClean="0"/>
              <a:t>Le droit public ;</a:t>
            </a:r>
          </a:p>
          <a:p>
            <a:pPr marL="890588" indent="-255588">
              <a:buFont typeface="Wingdings" pitchFamily="2" charset="2"/>
              <a:buChar char="§"/>
            </a:pPr>
            <a:r>
              <a:rPr lang="fr-FR" sz="3000" dirty="0" smtClean="0"/>
              <a:t>Le droit privé.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Les principales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ramifications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du droit public sont :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1760557"/>
            <a:ext cx="7715200" cy="4525963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le droit constitutionnel :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fr-FR" dirty="0" smtClean="0"/>
              <a:t>l’ensemble des règles qui président à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l’organisation politique </a:t>
            </a:r>
            <a:r>
              <a:rPr lang="fr-FR" dirty="0" smtClean="0"/>
              <a:t>de l’Etat et son fonctionnement ; et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consacre les libertés publiques et droits fondamentaux.</a:t>
            </a:r>
            <a:r>
              <a:rPr lang="fr-FR" dirty="0" smtClean="0"/>
              <a:t>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Le droit administratif: </a:t>
            </a:r>
            <a:r>
              <a:rPr lang="fr-FR" dirty="0" smtClean="0"/>
              <a:t>réglemente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l’organisation des collectivités publiques</a:t>
            </a:r>
            <a:r>
              <a:rPr lang="fr-FR" dirty="0" smtClean="0"/>
              <a:t> (Etat, communes, etc.) et des services publics; et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leurs rapports avec les particuliers.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Le droit des finances publiques:</a:t>
            </a:r>
            <a:r>
              <a:rPr lang="fr-FR" b="1" dirty="0" smtClean="0"/>
              <a:t> </a:t>
            </a:r>
            <a:r>
              <a:rPr lang="fr-FR" dirty="0" smtClean="0"/>
              <a:t>régit la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gestion des finances publiques,</a:t>
            </a:r>
            <a:r>
              <a:rPr lang="fr-FR" dirty="0" smtClean="0"/>
              <a:t> les recettes et les dépenses de l’Etat et des administrations.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fr-FR" sz="3000" dirty="0" smtClean="0"/>
              <a:t>Le droit privé était à l’origine le </a:t>
            </a:r>
            <a:r>
              <a:rPr lang="fr-FR" sz="3000" dirty="0" smtClean="0">
                <a:solidFill>
                  <a:srgbClr val="00B050"/>
                </a:solidFill>
              </a:rPr>
              <a:t>droit civil</a:t>
            </a:r>
            <a:r>
              <a:rPr lang="fr-FR" sz="3000" dirty="0" smtClean="0"/>
              <a:t>, mais de celui-ci se sont ramifiées deux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branches</a:t>
            </a:r>
            <a:endParaRPr lang="fr-FR" sz="3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331640" y="1556792"/>
            <a:ext cx="7240888" cy="4525963"/>
          </a:xfrm>
        </p:spPr>
        <p:txBody>
          <a:bodyPr>
            <a:normAutofit lnSpcReduction="10000"/>
          </a:bodyPr>
          <a:lstStyle/>
          <a:p>
            <a:pPr marL="85725" indent="-7938">
              <a:buNone/>
            </a:pPr>
            <a:endParaRPr lang="fr-FR" sz="2000" dirty="0" smtClean="0"/>
          </a:p>
          <a:p>
            <a:pPr algn="just"/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Le droit de la famille </a:t>
            </a:r>
            <a:r>
              <a:rPr lang="fr-FR" dirty="0" smtClean="0"/>
              <a:t>qui règlemente les rapports entre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les époux, les enfants et les parents, et les successions. </a:t>
            </a:r>
          </a:p>
          <a:p>
            <a:pPr algn="just"/>
            <a:endParaRPr lang="fr-FR" sz="1500" dirty="0" smtClean="0"/>
          </a:p>
          <a:p>
            <a:pPr algn="just"/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Le droit commercial </a:t>
            </a:r>
            <a:r>
              <a:rPr lang="fr-FR" dirty="0" smtClean="0"/>
              <a:t>qui règlemente les opérations accomplies par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les commerçants </a:t>
            </a:r>
            <a:r>
              <a:rPr lang="fr-FR" dirty="0" smtClean="0"/>
              <a:t>dans leur activité professionnelle, soit entre eux, soit avec des non commerçants. 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357298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 smtClean="0"/>
              <a:t>Qu’est-ce que </a:t>
            </a:r>
          </a:p>
          <a:p>
            <a:pPr algn="r"/>
            <a:r>
              <a:rPr lang="fr-FR" sz="4000" b="1" dirty="0" smtClean="0">
                <a:solidFill>
                  <a:srgbClr val="00B050"/>
                </a:solidFill>
              </a:rPr>
              <a:t>le droit civil ? </a:t>
            </a:r>
          </a:p>
        </p:txBody>
      </p:sp>
    </p:spTree>
    <p:extLst>
      <p:ext uri="{BB962C8B-B14F-4D97-AF65-F5344CB8AC3E}">
        <p14:creationId xmlns:p14="http://schemas.microsoft.com/office/powerpoint/2010/main" val="148729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5878</TotalTime>
  <Words>757</Words>
  <Application>Microsoft Office PowerPoint</Application>
  <PresentationFormat>Affichage à l'écran (4:3)</PresentationFormat>
  <Paragraphs>159</Paragraphs>
  <Slides>30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1" baseType="lpstr">
      <vt:lpstr>Solstice</vt:lpstr>
      <vt:lpstr>        Environnement juridique contractuel et éthique  Cours 1.  Introduction au droit des contrats 1. La notion de contrat   Issam TOUALBI Professeur à la Faculté de Droit de l’Université d’Alger I  Avocat au Barreau d’Alger </vt:lpstr>
      <vt:lpstr>Qu’est-ce que  le Droit des contrats ?   </vt:lpstr>
      <vt:lpstr>Rappel:   Qu’est-ce que le Droit ?   </vt:lpstr>
      <vt:lpstr>Le droit peut être appréhendé  de deux angles de vue :  </vt:lpstr>
      <vt:lpstr>Quels sont les  branches du droit ? </vt:lpstr>
      <vt:lpstr>Les branches de Droit sont regroupées dans deux grandes catégories : </vt:lpstr>
      <vt:lpstr>Les principales ramifications  du droit public sont :  </vt:lpstr>
      <vt:lpstr>Le droit privé était à l’origine le droit civil, mais de celui-ci se sont ramifiées deux branches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Qu’est-ce que le contrat </vt:lpstr>
      <vt:lpstr>1. Définition  du contrat </vt:lpstr>
      <vt:lpstr>Présentation PowerPoint</vt:lpstr>
      <vt:lpstr>La rencontre de volontés  </vt:lpstr>
      <vt:lpstr>En vue de produire  des effets juridiques  </vt:lpstr>
      <vt:lpstr>L’offre-acceptation</vt:lpstr>
      <vt:lpstr>Quels sont les principes qui régissent les contrats ?</vt:lpstr>
      <vt:lpstr>2. Les principes du contrat </vt:lpstr>
      <vt:lpstr>Le contrat est régi par les principes suivants: </vt:lpstr>
      <vt:lpstr>Principe 1.  L’autonomie de la volonté  </vt:lpstr>
      <vt:lpstr>Les limitations du principe :  </vt:lpstr>
      <vt:lpstr>Principe 2. Le consensualisme  </vt:lpstr>
      <vt:lpstr>Principe 3. La convention loi  </vt:lpstr>
      <vt:lpstr>Principe 4. La relativité du contrat  </vt:lpstr>
      <vt:lpstr>Références  bibliographiques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Cours 1   Généralités sur le Droit  et le Droit de l’entreprise  </dc:title>
  <dc:creator>profil</dc:creator>
  <cp:lastModifiedBy>pc</cp:lastModifiedBy>
  <cp:revision>405</cp:revision>
  <dcterms:created xsi:type="dcterms:W3CDTF">2021-09-29T03:25:24Z</dcterms:created>
  <dcterms:modified xsi:type="dcterms:W3CDTF">2026-01-05T00:46:23Z</dcterms:modified>
</cp:coreProperties>
</file>