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510" r:id="rId2"/>
    <p:sldId id="491" r:id="rId3"/>
    <p:sldId id="442" r:id="rId4"/>
    <p:sldId id="443" r:id="rId5"/>
    <p:sldId id="444" r:id="rId6"/>
    <p:sldId id="445" r:id="rId7"/>
    <p:sldId id="446" r:id="rId8"/>
    <p:sldId id="447" r:id="rId9"/>
    <p:sldId id="449" r:id="rId10"/>
    <p:sldId id="450" r:id="rId11"/>
    <p:sldId id="493" r:id="rId12"/>
    <p:sldId id="494" r:id="rId13"/>
    <p:sldId id="496" r:id="rId14"/>
    <p:sldId id="452" r:id="rId15"/>
    <p:sldId id="453" r:id="rId16"/>
    <p:sldId id="454" r:id="rId17"/>
    <p:sldId id="455" r:id="rId18"/>
    <p:sldId id="456" r:id="rId19"/>
    <p:sldId id="457" r:id="rId20"/>
    <p:sldId id="458" r:id="rId21"/>
    <p:sldId id="459" r:id="rId22"/>
    <p:sldId id="460" r:id="rId23"/>
    <p:sldId id="461" r:id="rId24"/>
    <p:sldId id="497" r:id="rId2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680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El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r-BE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ctrTitle"/>
          </p:nvPr>
        </p:nvSpPr>
        <p:spPr>
          <a:xfrm>
            <a:off x="1259632" y="4047511"/>
            <a:ext cx="7572428" cy="1829761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fr-FR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sz="5000" dirty="0" smtClean="0"/>
              <a:t/>
            </a:r>
            <a:br>
              <a:rPr lang="fr-FR" sz="5000" dirty="0" smtClean="0"/>
            </a:br>
            <a:r>
              <a:rPr lang="fr-FR" sz="5000" dirty="0" smtClean="0"/>
              <a:t/>
            </a:r>
            <a:br>
              <a:rPr lang="fr-FR" sz="5000" dirty="0" smtClean="0"/>
            </a:br>
            <a:r>
              <a:rPr lang="fr-FR" sz="5000" dirty="0" smtClean="0"/>
              <a:t/>
            </a:r>
            <a:br>
              <a:rPr lang="fr-FR" sz="5000" dirty="0" smtClean="0"/>
            </a:br>
            <a:r>
              <a:rPr lang="fr-FR" sz="4400" dirty="0" smtClean="0"/>
              <a:t/>
            </a:r>
            <a:br>
              <a:rPr lang="fr-FR" sz="4400" dirty="0" smtClean="0"/>
            </a:br>
            <a:r>
              <a:rPr lang="fr-FR" sz="4400" dirty="0" smtClean="0"/>
              <a:t/>
            </a:r>
            <a:br>
              <a:rPr lang="fr-FR" sz="4400" dirty="0" smtClean="0"/>
            </a:br>
            <a:r>
              <a:rPr lang="fr-FR" sz="4400" dirty="0"/>
              <a:t/>
            </a:r>
            <a:br>
              <a:rPr lang="fr-FR" sz="4400" dirty="0"/>
            </a:br>
            <a:r>
              <a:rPr lang="fr-FR" sz="5000" dirty="0" smtClean="0">
                <a:solidFill>
                  <a:schemeClr val="bg2">
                    <a:lumMod val="50000"/>
                  </a:schemeClr>
                </a:solidFill>
              </a:rPr>
              <a:t>Environnement juridique contractuel et éthique</a:t>
            </a:r>
            <a:r>
              <a:rPr lang="fr-FR" sz="5600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fr-FR" sz="56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fr-FR" sz="5600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fr-FR" sz="56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fr-FR" sz="4400" dirty="0" smtClean="0">
                <a:solidFill>
                  <a:schemeClr val="bg1">
                    <a:lumMod val="65000"/>
                  </a:schemeClr>
                </a:solidFill>
              </a:rPr>
              <a:t>Cours </a:t>
            </a:r>
            <a:r>
              <a:rPr lang="fr-FR" sz="4400" dirty="0" smtClean="0">
                <a:solidFill>
                  <a:schemeClr val="bg1">
                    <a:lumMod val="65000"/>
                  </a:schemeClr>
                </a:solidFill>
              </a:rPr>
              <a:t>2. </a:t>
            </a:r>
            <a:r>
              <a:rPr lang="fr-FR" sz="4400" dirty="0" smtClean="0">
                <a:solidFill>
                  <a:schemeClr val="bg1">
                    <a:lumMod val="65000"/>
                  </a:schemeClr>
                </a:solidFill>
              </a:rPr>
              <a:t/>
            </a:r>
            <a:br>
              <a:rPr lang="fr-FR" sz="4400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fr-FR" sz="4400" dirty="0" smtClean="0">
                <a:solidFill>
                  <a:schemeClr val="accent5">
                    <a:lumMod val="75000"/>
                  </a:schemeClr>
                </a:solidFill>
              </a:rPr>
              <a:t>La rédaction du contrat</a:t>
            </a:r>
            <a:r>
              <a:rPr lang="fr-FR" sz="4200" dirty="0" smtClean="0">
                <a:solidFill>
                  <a:schemeClr val="accent2"/>
                </a:solidFill>
              </a:rPr>
              <a:t/>
            </a:r>
            <a:br>
              <a:rPr lang="fr-FR" sz="4200" dirty="0" smtClean="0">
                <a:solidFill>
                  <a:schemeClr val="accent2"/>
                </a:solidFill>
              </a:rPr>
            </a:br>
            <a:r>
              <a:rPr lang="fr-FR" sz="4400" dirty="0" smtClean="0">
                <a:solidFill>
                  <a:schemeClr val="accent2">
                    <a:lumMod val="75000"/>
                  </a:schemeClr>
                </a:solidFill>
              </a:rPr>
              <a:t>1. La </a:t>
            </a:r>
            <a:r>
              <a:rPr lang="fr-FR" sz="4400" smtClean="0">
                <a:solidFill>
                  <a:schemeClr val="accent2">
                    <a:lumMod val="75000"/>
                  </a:schemeClr>
                </a:solidFill>
              </a:rPr>
              <a:t>formation du contrat </a:t>
            </a:r>
            <a:r>
              <a:rPr lang="fr-FR" sz="44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fr-FR" sz="44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sz="2800" dirty="0" err="1" smtClean="0">
                <a:solidFill>
                  <a:schemeClr val="tx1"/>
                </a:solidFill>
              </a:rPr>
              <a:t>Issam</a:t>
            </a:r>
            <a:r>
              <a:rPr lang="fr-FR" sz="2800" dirty="0" smtClean="0">
                <a:solidFill>
                  <a:schemeClr val="tx1"/>
                </a:solidFill>
              </a:rPr>
              <a:t> TOUALBI</a:t>
            </a:r>
            <a:r>
              <a:rPr lang="fr-FR" sz="2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/>
            </a:r>
            <a:br>
              <a:rPr lang="fr-FR" sz="2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fr-FR" sz="2200" dirty="0" smtClean="0">
                <a:solidFill>
                  <a:schemeClr val="bg1">
                    <a:lumMod val="50000"/>
                  </a:schemeClr>
                </a:solidFill>
              </a:rPr>
              <a:t>Professeur à la Faculté de Droit de l’Université d’Alger I </a:t>
            </a:r>
            <a:br>
              <a:rPr lang="fr-FR" sz="22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fr-FR" sz="2200" dirty="0" smtClean="0">
                <a:solidFill>
                  <a:schemeClr val="bg1">
                    <a:lumMod val="50000"/>
                  </a:schemeClr>
                </a:solidFill>
              </a:rPr>
              <a:t>Avocat au Barreau d’Alger </a:t>
            </a:r>
            <a:endParaRPr lang="fr-FR" sz="2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588504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-71470" y="1928802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>
                <a:solidFill>
                  <a:schemeClr val="bg2">
                    <a:lumMod val="50000"/>
                  </a:schemeClr>
                </a:solidFill>
                <a:effectLst/>
              </a:rPr>
              <a:t>Premièrement. </a:t>
            </a:r>
            <a:br>
              <a:rPr lang="fr-FR" dirty="0">
                <a:solidFill>
                  <a:schemeClr val="bg2">
                    <a:lumMod val="50000"/>
                  </a:schemeClr>
                </a:solidFill>
                <a:effectLst/>
              </a:rPr>
            </a:br>
            <a:r>
              <a:rPr lang="fr-FR" dirty="0">
                <a:effectLst/>
              </a:rPr>
              <a:t>La capacité de contracter </a:t>
            </a:r>
            <a:br>
              <a:rPr lang="fr-FR" dirty="0">
                <a:effectLst/>
              </a:rPr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733258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99592" y="707833"/>
            <a:ext cx="7787208" cy="5435811"/>
          </a:xfrm>
        </p:spPr>
        <p:txBody>
          <a:bodyPr/>
          <a:lstStyle/>
          <a:p>
            <a:pPr algn="just"/>
            <a:r>
              <a:rPr lang="fr-FR" sz="2800" dirty="0" smtClean="0"/>
              <a:t>La capacité juridique se définie comme </a:t>
            </a:r>
            <a:r>
              <a:rPr lang="fr-FR" sz="2800" dirty="0" smtClean="0">
                <a:solidFill>
                  <a:schemeClr val="bg2">
                    <a:lumMod val="50000"/>
                  </a:schemeClr>
                </a:solidFill>
              </a:rPr>
              <a:t>l’aptitude à devenir titulaire de droits </a:t>
            </a:r>
            <a:r>
              <a:rPr lang="fr-FR" sz="2800" dirty="0" smtClean="0"/>
              <a:t>ou </a:t>
            </a:r>
            <a:r>
              <a:rPr lang="fr-FR" sz="2800" dirty="0" smtClean="0">
                <a:solidFill>
                  <a:schemeClr val="bg2">
                    <a:lumMod val="50000"/>
                  </a:schemeClr>
                </a:solidFill>
              </a:rPr>
              <a:t>d’obligations et à les exercer. </a:t>
            </a:r>
          </a:p>
          <a:p>
            <a:pPr algn="just">
              <a:buNone/>
            </a:pPr>
            <a:endParaRPr lang="fr-FR" sz="28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fr-FR" sz="2800" dirty="0" smtClean="0"/>
              <a:t>Celle-ci comprend : </a:t>
            </a:r>
          </a:p>
          <a:p>
            <a:pPr marL="1077913" indent="-249238" algn="just">
              <a:buFont typeface="Courier New" pitchFamily="49" charset="0"/>
              <a:buChar char="o"/>
            </a:pPr>
            <a:r>
              <a:rPr lang="fr-FR" sz="2800" dirty="0" smtClean="0">
                <a:solidFill>
                  <a:schemeClr val="bg2">
                    <a:lumMod val="50000"/>
                  </a:schemeClr>
                </a:solidFill>
              </a:rPr>
              <a:t>la capacité de jouissance : </a:t>
            </a:r>
            <a:r>
              <a:rPr lang="fr-FR" sz="2800" dirty="0" smtClean="0"/>
              <a:t>aptitude à se voir attribuer des droits, </a:t>
            </a:r>
          </a:p>
          <a:p>
            <a:pPr marL="1077913" indent="-249238" algn="just">
              <a:buFont typeface="Courier New" pitchFamily="49" charset="0"/>
              <a:buChar char="o"/>
            </a:pPr>
            <a:r>
              <a:rPr lang="fr-FR" sz="2800" dirty="0" smtClean="0">
                <a:solidFill>
                  <a:schemeClr val="bg2">
                    <a:lumMod val="50000"/>
                  </a:schemeClr>
                </a:solidFill>
              </a:rPr>
              <a:t>la capacité d’exercice : </a:t>
            </a:r>
            <a:r>
              <a:rPr lang="fr-FR" sz="2800" dirty="0" smtClean="0"/>
              <a:t>aptitude à exercer soi même un droit et à le faire valoir si besoin en justice.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Le principe</a:t>
            </a:r>
            <a:br>
              <a:rPr lang="fr-FR" dirty="0" smtClean="0">
                <a:solidFill>
                  <a:schemeClr val="bg2">
                    <a:lumMod val="50000"/>
                  </a:schemeClr>
                </a:solidFill>
              </a:rPr>
            </a:b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Toute personne majeure et saine d’esprit </a:t>
            </a:r>
            <a:r>
              <a:rPr lang="fr-FR" dirty="0" smtClean="0"/>
              <a:t>dispose de la pleine capacité juridique : elle qu’elle est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capable. </a:t>
            </a:r>
          </a:p>
          <a:p>
            <a:pPr algn="just">
              <a:buNone/>
            </a:pPr>
            <a:endParaRPr lang="fr-FR" dirty="0" smtClean="0"/>
          </a:p>
          <a:p>
            <a:pPr algn="just"/>
            <a:r>
              <a:rPr lang="fr-FR" dirty="0" smtClean="0"/>
              <a:t>Article 40 du Code civil : </a:t>
            </a:r>
            <a:r>
              <a:rPr lang="fr-F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« Toute personne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majeure</a:t>
            </a:r>
            <a:r>
              <a:rPr lang="fr-F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jouissant de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ses facules mentales </a:t>
            </a:r>
            <a:r>
              <a:rPr lang="fr-F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et n’ayant pas été interdite, est pleinement capable pour l’exercice de ses droits civils. La majorité est fixée à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dix neuf ans </a:t>
            </a:r>
            <a:r>
              <a:rPr lang="fr-F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révolus. »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27584" y="764704"/>
            <a:ext cx="7941568" cy="5572164"/>
          </a:xfrm>
        </p:spPr>
        <p:txBody>
          <a:bodyPr>
            <a:normAutofit lnSpcReduction="10000"/>
          </a:bodyPr>
          <a:lstStyle/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fr-FR" dirty="0" smtClean="0"/>
              <a:t>Bien que tous les êtres humains soient dotés d’une personnalité juridique,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certains n’en possèdent pas tous les attributs :</a:t>
            </a:r>
            <a:r>
              <a:rPr lang="fr-FR" dirty="0" smtClean="0"/>
              <a:t> elles sont qualifiées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d’incapables. </a:t>
            </a:r>
          </a:p>
          <a:p>
            <a:pPr algn="just">
              <a:spcBef>
                <a:spcPts val="0"/>
              </a:spcBef>
            </a:pPr>
            <a:r>
              <a:rPr lang="fr-FR" dirty="0" smtClean="0"/>
              <a:t>Ces personnes sont énumérées aux articles 42, 43 et 44 du Code civil: </a:t>
            </a:r>
          </a:p>
          <a:p>
            <a:pPr marL="1073150" indent="-255588" algn="just">
              <a:spcBef>
                <a:spcPts val="0"/>
              </a:spcBef>
              <a:buFont typeface="Courier New" pitchFamily="49" charset="0"/>
              <a:buChar char="o"/>
            </a:pP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le mineur dépourvu de discernement </a:t>
            </a:r>
            <a:r>
              <a:rPr lang="fr-FR" dirty="0" smtClean="0"/>
              <a:t>(n’ayant pas atteint l’âge de 13 ans), </a:t>
            </a:r>
          </a:p>
          <a:p>
            <a:pPr marL="1073150" indent="-255588" algn="just">
              <a:spcBef>
                <a:spcPts val="0"/>
              </a:spcBef>
              <a:buFont typeface="Courier New" pitchFamily="49" charset="0"/>
              <a:buChar char="o"/>
            </a:pPr>
            <a:r>
              <a:rPr lang="fr-FR" dirty="0" smtClean="0"/>
              <a:t>le mineur dépourvu de discernement à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cause de sa faiblesse d’esprit ; </a:t>
            </a:r>
          </a:p>
          <a:p>
            <a:pPr marL="1073150" indent="-255588" algn="just">
              <a:spcBef>
                <a:spcPts val="0"/>
              </a:spcBef>
              <a:buFont typeface="Courier New" pitchFamily="49" charset="0"/>
              <a:buChar char="o"/>
            </a:pPr>
            <a:r>
              <a:rPr lang="fr-FR" dirty="0" smtClean="0"/>
              <a:t>la personne se trouvant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en situation de démence.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2"/>
          <p:cNvSpPr>
            <a:spLocks noGrp="1"/>
          </p:cNvSpPr>
          <p:nvPr>
            <p:ph type="title"/>
          </p:nvPr>
        </p:nvSpPr>
        <p:spPr>
          <a:xfrm>
            <a:off x="285720" y="71414"/>
            <a:ext cx="8229600" cy="1143000"/>
          </a:xfrm>
        </p:spPr>
        <p:txBody>
          <a:bodyPr/>
          <a:lstStyle/>
          <a:p>
            <a:pPr algn="r"/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Le consentement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080120" y="1565065"/>
            <a:ext cx="7812360" cy="5292935"/>
          </a:xfrm>
        </p:spPr>
        <p:txBody>
          <a:bodyPr>
            <a:normAutofit/>
          </a:bodyPr>
          <a:lstStyle/>
          <a:p>
            <a:pPr algn="just"/>
            <a:r>
              <a:rPr lang="fr-FR" sz="3000" dirty="0" smtClean="0"/>
              <a:t>On ne peut être lié par un contrat si on ne l’a pas voulu.</a:t>
            </a:r>
          </a:p>
          <a:p>
            <a:pPr algn="just"/>
            <a:endParaRPr lang="fr-FR" sz="3000" dirty="0" smtClean="0"/>
          </a:p>
          <a:p>
            <a:pPr algn="just"/>
            <a:r>
              <a:rPr lang="fr-FR" sz="3000" dirty="0" smtClean="0">
                <a:solidFill>
                  <a:schemeClr val="bg2">
                    <a:lumMod val="50000"/>
                  </a:schemeClr>
                </a:solidFill>
              </a:rPr>
              <a:t>Il existe quatre vices de consentement : </a:t>
            </a:r>
          </a:p>
          <a:p>
            <a:pPr marL="1069975" indent="-255588" algn="just">
              <a:buFont typeface="Wingdings" pitchFamily="2" charset="2"/>
              <a:buChar char="§"/>
            </a:pPr>
            <a:r>
              <a:rPr lang="fr-FR" sz="3000" dirty="0" smtClean="0"/>
              <a:t>L’erreur. </a:t>
            </a:r>
          </a:p>
          <a:p>
            <a:pPr marL="1069975" indent="-255588" algn="just">
              <a:buFont typeface="Wingdings" pitchFamily="2" charset="2"/>
              <a:buChar char="§"/>
            </a:pPr>
            <a:r>
              <a:rPr lang="fr-FR" sz="3000" dirty="0" smtClean="0"/>
              <a:t>Le dol. </a:t>
            </a:r>
          </a:p>
          <a:p>
            <a:pPr marL="1069975" indent="-255588" algn="just">
              <a:buFont typeface="Wingdings" pitchFamily="2" charset="2"/>
              <a:buChar char="§"/>
            </a:pPr>
            <a:r>
              <a:rPr lang="fr-FR" sz="3000" dirty="0" smtClean="0"/>
              <a:t>La violence. </a:t>
            </a:r>
          </a:p>
          <a:p>
            <a:pPr marL="1069975" indent="-255588" algn="just">
              <a:buFont typeface="Wingdings" pitchFamily="2" charset="2"/>
              <a:buChar char="§"/>
            </a:pPr>
            <a:r>
              <a:rPr lang="fr-FR" sz="3000" dirty="0" smtClean="0"/>
              <a:t>La lésion. </a:t>
            </a:r>
            <a:endParaRPr lang="fr-FR" sz="3000" dirty="0"/>
          </a:p>
        </p:txBody>
      </p:sp>
    </p:spTree>
    <p:extLst>
      <p:ext uri="{BB962C8B-B14F-4D97-AF65-F5344CB8AC3E}">
        <p14:creationId xmlns:p14="http://schemas.microsoft.com/office/powerpoint/2010/main" val="2164499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L’erreur </a:t>
            </a:r>
            <a:br>
              <a:rPr lang="fr-FR" dirty="0" smtClean="0">
                <a:solidFill>
                  <a:schemeClr val="bg2">
                    <a:lumMod val="50000"/>
                  </a:schemeClr>
                </a:solidFill>
              </a:rPr>
            </a:b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87624" y="1000108"/>
            <a:ext cx="7456342" cy="5572164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fr-FR" dirty="0" smtClean="0"/>
              <a:t>L’erreur </a:t>
            </a:r>
            <a:r>
              <a:rPr lang="fr-FR" dirty="0"/>
              <a:t>consiste à croire faux de qui est vrai et vice versa. </a:t>
            </a:r>
            <a:endParaRPr lang="fr-FR" dirty="0" smtClean="0"/>
          </a:p>
          <a:p>
            <a:pPr algn="just">
              <a:buNone/>
            </a:pPr>
            <a:endParaRPr lang="fr-FR" dirty="0"/>
          </a:p>
          <a:p>
            <a:pPr algn="just"/>
            <a:r>
              <a:rPr lang="fr-FR" dirty="0"/>
              <a:t>L’erreur peut être : </a:t>
            </a:r>
          </a:p>
          <a:p>
            <a:pPr marL="712788" indent="-255588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Une erreur obstacle : </a:t>
            </a:r>
            <a:r>
              <a:rPr lang="fr-FR" dirty="0"/>
              <a:t>porte sur la nature, l’objet ou la substance du contrat.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Exemple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 : </a:t>
            </a:r>
            <a:r>
              <a:rPr lang="fr-FR" dirty="0" smtClean="0"/>
              <a:t>une </a:t>
            </a:r>
            <a:r>
              <a:rPr lang="fr-FR" dirty="0"/>
              <a:t>personne </a:t>
            </a:r>
            <a:r>
              <a:rPr lang="fr-FR" dirty="0" smtClean="0"/>
              <a:t>vend </a:t>
            </a:r>
            <a:r>
              <a:rPr lang="fr-FR" dirty="0"/>
              <a:t>un terrain situé à </a:t>
            </a:r>
            <a:r>
              <a:rPr lang="fr-FR" dirty="0" err="1"/>
              <a:t>Cheraga</a:t>
            </a:r>
            <a:r>
              <a:rPr lang="fr-FR" dirty="0"/>
              <a:t> </a:t>
            </a:r>
            <a:r>
              <a:rPr lang="fr-FR" dirty="0" smtClean="0"/>
              <a:t>et l’autre </a:t>
            </a:r>
            <a:r>
              <a:rPr lang="fr-FR" dirty="0"/>
              <a:t>le </a:t>
            </a:r>
            <a:r>
              <a:rPr lang="fr-FR" dirty="0" smtClean="0"/>
              <a:t>croit à </a:t>
            </a:r>
            <a:r>
              <a:rPr lang="fr-FR" dirty="0" err="1"/>
              <a:t>Dely</a:t>
            </a:r>
            <a:r>
              <a:rPr lang="fr-FR" dirty="0"/>
              <a:t> Brahim. </a:t>
            </a:r>
          </a:p>
          <a:p>
            <a:pPr marL="712788" indent="-255588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Une erreur substantielle :  </a:t>
            </a:r>
            <a:r>
              <a:rPr lang="fr-FR" dirty="0"/>
              <a:t>porte sur la qualité de l’objet du contrat.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Exemple : </a:t>
            </a:r>
            <a:r>
              <a:rPr lang="fr-FR" dirty="0" smtClean="0"/>
              <a:t>une </a:t>
            </a:r>
            <a:r>
              <a:rPr lang="fr-FR" dirty="0"/>
              <a:t>personne achète un terrain le pensant constructible alors qu’il ne l’ait pas. </a:t>
            </a:r>
            <a:endParaRPr lang="fr-FR" dirty="0" smtClean="0"/>
          </a:p>
          <a:p>
            <a:pPr marL="712788" indent="-255588" algn="just">
              <a:buNone/>
            </a:pPr>
            <a:endParaRPr lang="fr-FR" dirty="0"/>
          </a:p>
          <a:p>
            <a:pPr algn="just"/>
            <a:r>
              <a:rPr lang="fr-FR" dirty="0"/>
              <a:t>L’erreur frappe le contrat d’une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nullité relative : </a:t>
            </a:r>
            <a:r>
              <a:rPr lang="fr-FR" dirty="0"/>
              <a:t>si la personne à l’origine de l’erreur a commis une faute, la partie victime peut réclamer des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dommages et intérêts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  <a:p>
            <a:pPr algn="just">
              <a:buNone/>
            </a:pPr>
            <a:endParaRPr lang="fr-FR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fr-FR" dirty="0"/>
              <a:t>Il appartient à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celui qui se prévaut </a:t>
            </a:r>
            <a:r>
              <a:rPr lang="fr-FR" dirty="0"/>
              <a:t>de l’erreur d’en rapporter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la preuve. </a:t>
            </a:r>
          </a:p>
        </p:txBody>
      </p:sp>
    </p:spTree>
    <p:extLst>
      <p:ext uri="{BB962C8B-B14F-4D97-AF65-F5344CB8AC3E}">
        <p14:creationId xmlns:p14="http://schemas.microsoft.com/office/powerpoint/2010/main" val="21717047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28596" y="142860"/>
            <a:ext cx="8229600" cy="1143000"/>
          </a:xfrm>
        </p:spPr>
        <p:txBody>
          <a:bodyPr/>
          <a:lstStyle/>
          <a:p>
            <a:pPr algn="r"/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Le dol 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971600" y="1214422"/>
            <a:ext cx="7643762" cy="480519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fr-FR" dirty="0" smtClean="0"/>
              <a:t>Le </a:t>
            </a:r>
            <a:r>
              <a:rPr lang="fr-FR" dirty="0"/>
              <a:t>dol est une erreur causée par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les manœuvres frauduleuses de l’autre partie. </a:t>
            </a:r>
            <a:endParaRPr lang="fr-FR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buNone/>
            </a:pP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Exemple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 : </a:t>
            </a:r>
            <a:r>
              <a:rPr lang="fr-FR" dirty="0"/>
              <a:t>achat d’un véhicule d’occasion affichant 40.000 km au compteur alors qu’il a parcouru 100.000 km</a:t>
            </a:r>
            <a:r>
              <a:rPr lang="fr-FR" dirty="0" smtClean="0"/>
              <a:t>.</a:t>
            </a:r>
          </a:p>
          <a:p>
            <a:pPr algn="just">
              <a:buNone/>
            </a:pPr>
            <a:endParaRPr lang="fr-FR" dirty="0"/>
          </a:p>
          <a:p>
            <a:pPr algn="just"/>
            <a:r>
              <a:rPr lang="fr-FR" dirty="0"/>
              <a:t>Le dol se distingue en :</a:t>
            </a:r>
          </a:p>
          <a:p>
            <a:pPr marL="712788" indent="-255588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Le dol principal : </a:t>
            </a:r>
            <a:r>
              <a:rPr lang="fr-FR" dirty="0"/>
              <a:t>sans les manœuvres dolosives, le contrat n’aurait pas été conclu.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Sanction :</a:t>
            </a:r>
            <a:r>
              <a:rPr lang="fr-FR" dirty="0"/>
              <a:t> nullité relative et allocation de dommages et intérêts. </a:t>
            </a:r>
          </a:p>
          <a:p>
            <a:pPr marL="712788" indent="-255588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Le dol incident :</a:t>
            </a:r>
            <a:r>
              <a:rPr lang="fr-FR" dirty="0"/>
              <a:t> sans les manœuvres dolosives, le contrat aurait été conclu mais à d’autres conditions.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Sanction : </a:t>
            </a:r>
            <a:r>
              <a:rPr lang="fr-FR" dirty="0"/>
              <a:t>allocation de dommages et intérêts.</a:t>
            </a:r>
          </a:p>
        </p:txBody>
      </p:sp>
    </p:spTree>
    <p:extLst>
      <p:ext uri="{BB962C8B-B14F-4D97-AF65-F5344CB8AC3E}">
        <p14:creationId xmlns:p14="http://schemas.microsoft.com/office/powerpoint/2010/main" val="16914643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357174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La violence </a:t>
            </a:r>
            <a:br>
              <a:rPr lang="fr-FR" dirty="0" smtClean="0">
                <a:solidFill>
                  <a:schemeClr val="bg2">
                    <a:lumMod val="50000"/>
                  </a:schemeClr>
                </a:solidFill>
              </a:rPr>
            </a:b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33754"/>
          </a:xfrm>
        </p:spPr>
        <p:txBody>
          <a:bodyPr>
            <a:normAutofit lnSpcReduction="10000"/>
          </a:bodyPr>
          <a:lstStyle/>
          <a:p>
            <a:pPr algn="just"/>
            <a:r>
              <a:rPr lang="fr-FR" dirty="0" smtClean="0"/>
              <a:t>La </a:t>
            </a:r>
            <a:r>
              <a:rPr lang="fr-FR" dirty="0"/>
              <a:t>violence consiste en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la crainte </a:t>
            </a:r>
            <a:r>
              <a:rPr lang="fr-FR" dirty="0"/>
              <a:t>d’un mal considérable amenant une partie à contracter. La violence peut être physique ou morale</a:t>
            </a:r>
            <a:r>
              <a:rPr lang="fr-FR" dirty="0" smtClean="0"/>
              <a:t>.</a:t>
            </a:r>
          </a:p>
          <a:p>
            <a:pPr algn="just">
              <a:buNone/>
            </a:pPr>
            <a:endParaRPr lang="fr-FR" dirty="0"/>
          </a:p>
          <a:p>
            <a:pPr algn="just"/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La violence doit être  : </a:t>
            </a:r>
          </a:p>
          <a:p>
            <a:pPr marL="890588" indent="-255588" algn="just">
              <a:buFont typeface="Wingdings" pitchFamily="2" charset="2"/>
              <a:buChar char="§"/>
            </a:pPr>
            <a:r>
              <a:rPr lang="fr-FR" dirty="0"/>
              <a:t>exercée contre le </a:t>
            </a:r>
            <a:r>
              <a:rPr lang="fr-FR" dirty="0" smtClean="0"/>
              <a:t>cocontractant, son </a:t>
            </a:r>
            <a:r>
              <a:rPr lang="fr-FR" dirty="0"/>
              <a:t>conjoint, ses ascendants ou descendants. </a:t>
            </a:r>
          </a:p>
          <a:p>
            <a:pPr marL="890588" indent="-255588" algn="just">
              <a:buFont typeface="Wingdings" pitchFamily="2" charset="2"/>
              <a:buChar char="§"/>
            </a:pPr>
            <a:r>
              <a:rPr lang="fr-FR" dirty="0"/>
              <a:t>émaner du contractant ou des tiers. </a:t>
            </a:r>
          </a:p>
          <a:p>
            <a:pPr marL="890588" indent="-255588" algn="just">
              <a:buFont typeface="Wingdings" pitchFamily="2" charset="2"/>
              <a:buChar char="§"/>
            </a:pPr>
            <a:r>
              <a:rPr lang="fr-FR" dirty="0"/>
              <a:t>être injuste ou illicite.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240712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Exemples de pressions licites : </a:t>
            </a:r>
            <a:br>
              <a:rPr lang="fr-FR" dirty="0" smtClean="0">
                <a:solidFill>
                  <a:schemeClr val="bg2">
                    <a:lumMod val="50000"/>
                  </a:schemeClr>
                </a:solidFill>
              </a:rPr>
            </a:b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 smtClean="0"/>
              <a:t>un </a:t>
            </a:r>
            <a:r>
              <a:rPr lang="fr-FR" dirty="0"/>
              <a:t>bien est menacé d’expropriation et le propriétaire conclue une cession à l’amiable avec l’autorité expropriante à un prix vil. </a:t>
            </a:r>
            <a:endParaRPr lang="fr-FR" dirty="0" smtClean="0"/>
          </a:p>
          <a:p>
            <a:pPr algn="just"/>
            <a:endParaRPr lang="fr-FR" dirty="0"/>
          </a:p>
          <a:p>
            <a:pPr algn="just"/>
            <a:r>
              <a:rPr lang="fr-FR" dirty="0"/>
              <a:t>un employé détourne des sommes de la société où il travaille et l’employeur lui demande de présenter sa démission sous menace du dépôt d’une plainte au pénal.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316934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85804" y="71414"/>
            <a:ext cx="8229600" cy="1143000"/>
          </a:xfrm>
        </p:spPr>
        <p:txBody>
          <a:bodyPr/>
          <a:lstStyle/>
          <a:p>
            <a:pPr algn="r"/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La lésion 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27584" y="642918"/>
            <a:ext cx="7830612" cy="564360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fr-FR" dirty="0"/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fr-FR" dirty="0"/>
              <a:t>La lésion est un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déséquilibre des prestations </a:t>
            </a:r>
            <a:r>
              <a:rPr lang="fr-FR" dirty="0"/>
              <a:t>des parties existant au moment de la conclusion du contrat. </a:t>
            </a:r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fr-FR" dirty="0"/>
              <a:t>Le seul déséquilibre des prestations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ne permet pas de postuler la nullité </a:t>
            </a:r>
            <a:r>
              <a:rPr lang="fr-FR" dirty="0"/>
              <a:t>ou l’aménagement des </a:t>
            </a:r>
            <a:r>
              <a:rPr lang="fr-FR" dirty="0" smtClean="0"/>
              <a:t>prestations:</a:t>
            </a:r>
            <a:endParaRPr lang="fr-FR" dirty="0"/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fr-FR" dirty="0" smtClean="0"/>
              <a:t>Certaines </a:t>
            </a:r>
            <a:r>
              <a:rPr lang="fr-FR" dirty="0"/>
              <a:t>personnes </a:t>
            </a:r>
            <a:r>
              <a:rPr lang="fr-FR" dirty="0" smtClean="0"/>
              <a:t>peuvent accepter </a:t>
            </a:r>
            <a:r>
              <a:rPr lang="fr-FR" dirty="0"/>
              <a:t>de payer une prestation plus que sa valeur ou moins.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Exemples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 :</a:t>
            </a:r>
            <a:r>
              <a:rPr lang="fr-FR" dirty="0"/>
              <a:t>  </a:t>
            </a:r>
          </a:p>
          <a:p>
            <a:pPr marL="890588" indent="-255588" algn="just">
              <a:buFont typeface="Wingdings" pitchFamily="2" charset="2"/>
              <a:buChar char="§"/>
            </a:pPr>
            <a:r>
              <a:rPr lang="fr-FR" dirty="0"/>
              <a:t>Un acheteur paye une voiture 4 million de DA alors que sa valeur est de 2 million. </a:t>
            </a:r>
          </a:p>
          <a:p>
            <a:pPr marL="890588" indent="-255588" algn="just">
              <a:buFont typeface="Wingdings" pitchFamily="2" charset="2"/>
              <a:buChar char="§"/>
            </a:pPr>
            <a:r>
              <a:rPr lang="fr-FR" dirty="0"/>
              <a:t>Un vendeur cède un immeuble à 5 million de DA alors que sa valeur est de 10 million.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07035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71406" y="1928810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smtClean="0"/>
              <a:t>1. Les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étapes </a:t>
            </a:r>
            <a:br>
              <a:rPr lang="fr-FR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préalables </a:t>
            </a:r>
            <a:r>
              <a:rPr lang="fr-FR" dirty="0" smtClean="0"/>
              <a:t>au contrat </a:t>
            </a:r>
            <a:endParaRPr lang="fr-F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357174"/>
            <a:ext cx="8229600" cy="1143000"/>
          </a:xfrm>
        </p:spPr>
        <p:txBody>
          <a:bodyPr>
            <a:noAutofit/>
          </a:bodyPr>
          <a:lstStyle/>
          <a:p>
            <a:pPr algn="r"/>
            <a:r>
              <a:rPr lang="fr-FR" sz="3000" dirty="0" smtClean="0"/>
              <a:t>La lésion peut être motif de nullité </a:t>
            </a:r>
            <a:br>
              <a:rPr lang="fr-FR" sz="3000" dirty="0" smtClean="0"/>
            </a:br>
            <a:r>
              <a:rPr lang="fr-FR" sz="3000" dirty="0" smtClean="0"/>
              <a:t>dans le cas de </a:t>
            </a:r>
            <a:r>
              <a:rPr lang="fr-FR" sz="3000" dirty="0" smtClean="0">
                <a:solidFill>
                  <a:schemeClr val="bg2">
                    <a:lumMod val="50000"/>
                  </a:schemeClr>
                </a:solidFill>
              </a:rPr>
              <a:t>l’abus par le bénéficiaire : </a:t>
            </a:r>
            <a:r>
              <a:rPr lang="fr-FR" sz="3000" dirty="0" smtClean="0"/>
              <a:t/>
            </a:r>
            <a:br>
              <a:rPr lang="fr-FR" sz="3000" dirty="0" smtClean="0"/>
            </a:br>
            <a:endParaRPr lang="fr-FR" sz="3000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689119"/>
            <a:ext cx="8229600" cy="4525963"/>
          </a:xfrm>
        </p:spPr>
        <p:txBody>
          <a:bodyPr>
            <a:normAutofit lnSpcReduction="10000"/>
          </a:bodyPr>
          <a:lstStyle/>
          <a:p>
            <a:pPr marL="982663" indent="-255588"/>
            <a:r>
              <a:rPr lang="fr-FR" dirty="0" smtClean="0"/>
              <a:t>des </a:t>
            </a:r>
            <a:r>
              <a:rPr lang="fr-FR" dirty="0"/>
              <a:t>faiblesses, </a:t>
            </a:r>
          </a:p>
          <a:p>
            <a:pPr marL="982663" indent="-255588"/>
            <a:r>
              <a:rPr lang="fr-FR" dirty="0"/>
              <a:t>de l’âge, </a:t>
            </a:r>
          </a:p>
          <a:p>
            <a:pPr marL="982663" indent="-255588"/>
            <a:r>
              <a:rPr lang="fr-FR" dirty="0"/>
              <a:t>de l’inexpérience, </a:t>
            </a:r>
          </a:p>
          <a:p>
            <a:pPr marL="982663" indent="-255588"/>
            <a:r>
              <a:rPr lang="fr-FR" dirty="0"/>
              <a:t>des passions du contractant lésé.</a:t>
            </a:r>
          </a:p>
          <a:p>
            <a:pPr>
              <a:buNone/>
            </a:pPr>
            <a:endParaRPr lang="fr-FR" dirty="0" smtClean="0"/>
          </a:p>
          <a:p>
            <a:pPr algn="just">
              <a:buNone/>
            </a:pP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Exemple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 : </a:t>
            </a:r>
            <a:r>
              <a:rPr lang="fr-FR" dirty="0"/>
              <a:t>un contrat de cession de parts sociales à des conditions très avantageuses pour le vendeur dont étaient victimes des acquéreurs jeunes et inexpérimentés.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895332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-71470" y="1857372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>
                <a:effectLst/>
              </a:rPr>
              <a:t>Troisièmement : </a:t>
            </a:r>
            <a:r>
              <a:rPr lang="fr-FR" dirty="0" smtClean="0">
                <a:effectLst/>
              </a:rPr>
              <a:t/>
            </a:r>
            <a:br>
              <a:rPr lang="fr-FR" dirty="0" smtClean="0">
                <a:effectLst/>
              </a:rPr>
            </a:br>
            <a:r>
              <a:rPr lang="fr-FR" dirty="0" smtClean="0">
                <a:solidFill>
                  <a:schemeClr val="bg2">
                    <a:lumMod val="50000"/>
                  </a:schemeClr>
                </a:solidFill>
                <a:effectLst/>
              </a:rPr>
              <a:t>L’objet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  <a:effectLst/>
              </a:rPr>
              <a:t>et la cause </a:t>
            </a:r>
            <a:r>
              <a:rPr lang="fr-FR" dirty="0">
                <a:effectLst/>
              </a:rPr>
              <a:t/>
            </a:r>
            <a:br>
              <a:rPr lang="fr-FR" dirty="0">
                <a:effectLst/>
              </a:rPr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76834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28596" y="-71462"/>
            <a:ext cx="8229600" cy="1143000"/>
          </a:xfrm>
        </p:spPr>
        <p:txBody>
          <a:bodyPr/>
          <a:lstStyle/>
          <a:p>
            <a:pPr algn="r"/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L’objet du contrat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286412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L’objet du contrat </a:t>
            </a:r>
            <a:r>
              <a:rPr lang="fr-FR" dirty="0"/>
              <a:t>consiste en l’objet des obligations principales du contrat. </a:t>
            </a:r>
            <a:endParaRPr lang="fr-FR" dirty="0" smtClean="0"/>
          </a:p>
          <a:p>
            <a:pPr algn="just">
              <a:buNone/>
            </a:pPr>
            <a:endParaRPr lang="fr-FR" dirty="0"/>
          </a:p>
          <a:p>
            <a:pPr algn="just"/>
            <a:r>
              <a:rPr lang="fr-FR" dirty="0"/>
              <a:t>L’objet doit être : </a:t>
            </a:r>
            <a:endParaRPr lang="fr-FR" dirty="0" smtClean="0"/>
          </a:p>
          <a:p>
            <a:pPr algn="just">
              <a:buNone/>
            </a:pPr>
            <a:endParaRPr lang="fr-FR" sz="700" dirty="0"/>
          </a:p>
          <a:p>
            <a:pPr marL="890588" indent="-255588" algn="just">
              <a:buFont typeface="Wingdings" pitchFamily="2" charset="2"/>
              <a:buChar char="§"/>
            </a:pP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dans le commerce : </a:t>
            </a:r>
            <a:endParaRPr lang="fr-FR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buNone/>
            </a:pP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Contraire </a:t>
            </a:r>
            <a:r>
              <a:rPr lang="fr-FR" dirty="0" smtClean="0"/>
              <a:t>vendre </a:t>
            </a:r>
            <a:r>
              <a:rPr lang="fr-FR" dirty="0"/>
              <a:t>une viande </a:t>
            </a:r>
            <a:r>
              <a:rPr lang="fr-FR" dirty="0" smtClean="0"/>
              <a:t>avariée et impropre </a:t>
            </a:r>
            <a:r>
              <a:rPr lang="fr-FR" dirty="0"/>
              <a:t>à la </a:t>
            </a:r>
            <a:r>
              <a:rPr lang="fr-FR" dirty="0" smtClean="0"/>
              <a:t>consommation.</a:t>
            </a:r>
          </a:p>
          <a:p>
            <a:pPr algn="just">
              <a:buNone/>
            </a:pPr>
            <a:endParaRPr lang="fr-FR" sz="700" dirty="0"/>
          </a:p>
          <a:p>
            <a:pPr marL="890588" indent="-255588" algn="just">
              <a:buFont typeface="Wingdings" pitchFamily="2" charset="2"/>
              <a:buChar char="§"/>
            </a:pP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Licite 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:</a:t>
            </a:r>
            <a:endParaRPr lang="fr-FR" dirty="0" smtClean="0"/>
          </a:p>
          <a:p>
            <a:pPr algn="just">
              <a:buNone/>
            </a:pP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Contraire: </a:t>
            </a:r>
            <a:r>
              <a:rPr lang="fr-FR" dirty="0" smtClean="0"/>
              <a:t>vendre </a:t>
            </a:r>
            <a:r>
              <a:rPr lang="fr-FR" dirty="0"/>
              <a:t>de la drogue. </a:t>
            </a:r>
            <a:endParaRPr lang="fr-FR" dirty="0" smtClean="0"/>
          </a:p>
          <a:p>
            <a:pPr algn="just">
              <a:buNone/>
            </a:pPr>
            <a:endParaRPr lang="fr-FR" dirty="0"/>
          </a:p>
          <a:p>
            <a:pPr marL="890588" indent="-255588" algn="just">
              <a:buFont typeface="Wingdings" pitchFamily="2" charset="2"/>
              <a:buChar char="§"/>
            </a:pP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Possible : </a:t>
            </a:r>
            <a:endParaRPr lang="fr-FR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buNone/>
            </a:pP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Contraire: </a:t>
            </a:r>
            <a:r>
              <a:rPr lang="fr-FR" dirty="0" smtClean="0"/>
              <a:t>vendre un </a:t>
            </a:r>
            <a:r>
              <a:rPr lang="fr-FR" dirty="0"/>
              <a:t>fonds de commerce </a:t>
            </a:r>
            <a:r>
              <a:rPr lang="fr-FR" dirty="0" smtClean="0"/>
              <a:t>n’appartenant </a:t>
            </a:r>
            <a:r>
              <a:rPr lang="fr-FR" dirty="0"/>
              <a:t>pas au vendeur. </a:t>
            </a:r>
            <a:endParaRPr lang="fr-FR" dirty="0" smtClean="0"/>
          </a:p>
          <a:p>
            <a:pPr algn="just">
              <a:buNone/>
            </a:pPr>
            <a:endParaRPr lang="fr-FR" dirty="0"/>
          </a:p>
          <a:p>
            <a:pPr marL="890588" indent="-255588" algn="just">
              <a:buFont typeface="Wingdings" pitchFamily="2" charset="2"/>
              <a:buChar char="§"/>
            </a:pP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Déterminé ou déterminable 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:</a:t>
            </a:r>
          </a:p>
          <a:p>
            <a:pPr algn="just">
              <a:buNone/>
            </a:pP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Contraire: </a:t>
            </a:r>
            <a:r>
              <a:rPr lang="fr-FR" dirty="0" smtClean="0"/>
              <a:t>établir un </a:t>
            </a:r>
            <a:r>
              <a:rPr lang="fr-FR" dirty="0"/>
              <a:t>contrat de travail sans déterminer la rémunération.</a:t>
            </a:r>
          </a:p>
        </p:txBody>
      </p:sp>
    </p:spTree>
    <p:extLst>
      <p:ext uri="{BB962C8B-B14F-4D97-AF65-F5344CB8AC3E}">
        <p14:creationId xmlns:p14="http://schemas.microsoft.com/office/powerpoint/2010/main" val="14286374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28596" y="428612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La cause </a:t>
            </a:r>
            <a:br>
              <a:rPr lang="fr-FR" dirty="0" smtClean="0">
                <a:solidFill>
                  <a:schemeClr val="bg2">
                    <a:lumMod val="50000"/>
                  </a:schemeClr>
                </a:solidFill>
              </a:rPr>
            </a:b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57158" y="128586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fr-FR" dirty="0" smtClean="0"/>
              <a:t>La </a:t>
            </a:r>
            <a:r>
              <a:rPr lang="fr-FR" dirty="0"/>
              <a:t>cause est définie comme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la prestation du cocontractant</a:t>
            </a:r>
            <a:r>
              <a:rPr lang="fr-FR" dirty="0"/>
              <a:t>. </a:t>
            </a:r>
            <a:r>
              <a:rPr lang="fr-FR" dirty="0" smtClean="0"/>
              <a:t>Exemples</a:t>
            </a:r>
            <a:r>
              <a:rPr lang="fr-FR" dirty="0"/>
              <a:t> :  </a:t>
            </a:r>
          </a:p>
          <a:p>
            <a:pPr marL="890588" indent="-255588" algn="just">
              <a:tabLst>
                <a:tab pos="893763" algn="l"/>
              </a:tabLst>
            </a:pPr>
            <a:r>
              <a:rPr lang="fr-FR" dirty="0"/>
              <a:t>Une personne vend une maison pour recevoir un prix ; </a:t>
            </a:r>
          </a:p>
          <a:p>
            <a:pPr marL="890588" indent="-255588" algn="just">
              <a:tabLst>
                <a:tab pos="893763" algn="l"/>
              </a:tabLst>
            </a:pPr>
            <a:r>
              <a:rPr lang="fr-FR" dirty="0"/>
              <a:t>Une personne achète un terrain pour y bâtir une maison. </a:t>
            </a:r>
            <a:endParaRPr lang="fr-FR" dirty="0" smtClean="0"/>
          </a:p>
          <a:p>
            <a:pPr marL="890588" indent="-255588" algn="just">
              <a:buNone/>
              <a:tabLst>
                <a:tab pos="893763" algn="l"/>
              </a:tabLst>
            </a:pPr>
            <a:endParaRPr lang="fr-FR" dirty="0"/>
          </a:p>
          <a:p>
            <a:pPr algn="just"/>
            <a:r>
              <a:rPr lang="fr-FR" dirty="0"/>
              <a:t>Le contrat peut être annulé pour :</a:t>
            </a:r>
          </a:p>
          <a:p>
            <a:pPr marL="890588" indent="-255588" algn="just">
              <a:buFont typeface="Wingdings" pitchFamily="2" charset="2"/>
              <a:buChar char="§"/>
            </a:pP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défaut de cause : </a:t>
            </a:r>
            <a:r>
              <a:rPr lang="fr-FR" dirty="0"/>
              <a:t>exemple du terrain inconstructible. </a:t>
            </a:r>
          </a:p>
          <a:p>
            <a:pPr marL="890588" indent="-255588" algn="just">
              <a:buFont typeface="Wingdings" pitchFamily="2" charset="2"/>
              <a:buChar char="§"/>
            </a:pP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cause illicite : </a:t>
            </a:r>
            <a:r>
              <a:rPr lang="fr-FR" dirty="0" smtClean="0"/>
              <a:t>exemple de la location d’une maison pour y exercer un trafic de drogue.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295144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Sources: 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7188" indent="0">
              <a:buFont typeface="Wingdings" pitchFamily="2" charset="2"/>
              <a:buChar char="§"/>
            </a:pPr>
            <a:r>
              <a:rPr lang="fr-FR" dirty="0" smtClean="0"/>
              <a:t>Philippe Denis, </a:t>
            </a:r>
            <a:r>
              <a:rPr lang="fr-FR" i="1" dirty="0" smtClean="0">
                <a:solidFill>
                  <a:schemeClr val="bg2">
                    <a:lumMod val="50000"/>
                  </a:schemeClr>
                </a:solidFill>
              </a:rPr>
              <a:t>Eléments de droit des contrats</a:t>
            </a:r>
            <a:r>
              <a:rPr lang="fr-FR" dirty="0" smtClean="0"/>
              <a:t>, https://philippelaw.eu/fr/elements-de-droit-des-contrats/.</a:t>
            </a:r>
          </a:p>
          <a:p>
            <a:pPr marL="357188" indent="0">
              <a:buFont typeface="Wingdings" pitchFamily="2" charset="2"/>
              <a:buChar char="§"/>
            </a:pPr>
            <a:endParaRPr lang="fr-FR" dirty="0" smtClean="0"/>
          </a:p>
          <a:p>
            <a:pPr marL="357188" indent="0">
              <a:buFont typeface="Wingdings" pitchFamily="2" charset="2"/>
              <a:buChar char="§"/>
            </a:pPr>
            <a:r>
              <a:rPr lang="fr-FR" dirty="0" err="1" smtClean="0"/>
              <a:t>Toualbi</a:t>
            </a:r>
            <a:r>
              <a:rPr lang="fr-FR" dirty="0" smtClean="0"/>
              <a:t> </a:t>
            </a:r>
            <a:r>
              <a:rPr lang="fr-FR" dirty="0" err="1" smtClean="0"/>
              <a:t>Issam</a:t>
            </a:r>
            <a:r>
              <a:rPr lang="fr-FR" dirty="0" smtClean="0"/>
              <a:t>, </a:t>
            </a:r>
            <a:r>
              <a:rPr lang="fr-FR" i="1" dirty="0" smtClean="0">
                <a:solidFill>
                  <a:schemeClr val="bg2">
                    <a:lumMod val="50000"/>
                  </a:schemeClr>
                </a:solidFill>
              </a:rPr>
              <a:t>Introduction au droit</a:t>
            </a:r>
            <a:r>
              <a:rPr lang="fr-FR" dirty="0" smtClean="0"/>
              <a:t>, Editions Houma, Alger, 2018.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214282" y="714364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Les étapes préalables au contrat peuvent consister en: </a:t>
            </a:r>
            <a:br>
              <a:rPr lang="fr-FR" dirty="0" smtClean="0">
                <a:solidFill>
                  <a:schemeClr val="bg2">
                    <a:lumMod val="50000"/>
                  </a:schemeClr>
                </a:solidFill>
              </a:rPr>
            </a:b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271622" y="2474937"/>
            <a:ext cx="8229600" cy="4525963"/>
          </a:xfrm>
        </p:spPr>
        <p:txBody>
          <a:bodyPr/>
          <a:lstStyle/>
          <a:p>
            <a:r>
              <a:rPr lang="fr-FR" sz="3200" dirty="0" smtClean="0"/>
              <a:t>Les </a:t>
            </a:r>
            <a:r>
              <a:rPr lang="fr-FR" sz="3200" dirty="0"/>
              <a:t>pourparlers, </a:t>
            </a:r>
          </a:p>
          <a:p>
            <a:r>
              <a:rPr lang="fr-FR" sz="3200" dirty="0"/>
              <a:t>Les accords préalables, </a:t>
            </a:r>
          </a:p>
          <a:p>
            <a:r>
              <a:rPr lang="fr-FR" sz="3200" dirty="0"/>
              <a:t>Les lettres d’intentions. </a:t>
            </a:r>
          </a:p>
          <a:p>
            <a:r>
              <a:rPr lang="fr-FR" sz="3200" dirty="0"/>
              <a:t>Les accords de principe.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14254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85804" y="214290"/>
            <a:ext cx="8229600" cy="1143000"/>
          </a:xfrm>
        </p:spPr>
        <p:txBody>
          <a:bodyPr>
            <a:normAutofit fontScale="90000"/>
          </a:bodyPr>
          <a:lstStyle/>
          <a:p>
            <a:pPr marL="715963" algn="r"/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Les pourparlers </a:t>
            </a:r>
            <a:br>
              <a:rPr lang="fr-FR" dirty="0" smtClean="0">
                <a:solidFill>
                  <a:schemeClr val="bg2">
                    <a:lumMod val="50000"/>
                  </a:schemeClr>
                </a:solidFill>
              </a:rPr>
            </a:b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99592" y="1142984"/>
            <a:ext cx="7758604" cy="500066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fr-FR" dirty="0" smtClean="0"/>
              <a:t>Les </a:t>
            </a:r>
            <a:r>
              <a:rPr lang="fr-FR" dirty="0"/>
              <a:t>contrats sont souvent précédés par des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négociations parfois longues. </a:t>
            </a:r>
          </a:p>
          <a:p>
            <a:pPr algn="just"/>
            <a:r>
              <a:rPr lang="fr-FR" dirty="0"/>
              <a:t>Les parties discutent du projet contractuel et échangent leur point de vue sur les obligations</a:t>
            </a:r>
            <a:r>
              <a:rPr lang="fr-FR" dirty="0" smtClean="0"/>
              <a:t>.</a:t>
            </a:r>
          </a:p>
          <a:p>
            <a:pPr algn="just">
              <a:buNone/>
            </a:pPr>
            <a:endParaRPr lang="fr-FR" dirty="0"/>
          </a:p>
          <a:p>
            <a:pPr algn="just"/>
            <a:r>
              <a:rPr lang="fr-FR" dirty="0"/>
              <a:t>Les pourparlers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ne constituent pas un contrat</a:t>
            </a:r>
            <a:r>
              <a:rPr lang="fr-FR" dirty="0"/>
              <a:t>, mais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peuvent produire des effets juridiques en 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:</a:t>
            </a:r>
          </a:p>
          <a:p>
            <a:pPr marL="890588" indent="-255588" algn="just">
              <a:buFont typeface="Wingdings" pitchFamily="2" charset="2"/>
              <a:buChar char="§"/>
            </a:pPr>
            <a:r>
              <a:rPr lang="fr-FR" dirty="0" smtClean="0"/>
              <a:t>engageant </a:t>
            </a:r>
            <a:r>
              <a:rPr lang="fr-FR" dirty="0"/>
              <a:t>la responsabilité d’une partie, </a:t>
            </a:r>
          </a:p>
          <a:p>
            <a:pPr marL="890588" indent="-255588" algn="just">
              <a:buFont typeface="Wingdings" pitchFamily="2" charset="2"/>
              <a:buChar char="§"/>
            </a:pPr>
            <a:r>
              <a:rPr lang="fr-FR" dirty="0"/>
              <a:t>Servant de source d’interprétation du contrat</a:t>
            </a:r>
            <a:r>
              <a:rPr lang="fr-FR" dirty="0" smtClean="0"/>
              <a:t>.</a:t>
            </a:r>
          </a:p>
          <a:p>
            <a:pPr marL="890588" indent="-255588" algn="just">
              <a:buNone/>
            </a:pPr>
            <a:r>
              <a:rPr lang="fr-FR" dirty="0" smtClean="0"/>
              <a:t>  </a:t>
            </a:r>
            <a:endParaRPr lang="fr-FR" dirty="0"/>
          </a:p>
          <a:p>
            <a:pPr algn="just"/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Exemples : </a:t>
            </a:r>
          </a:p>
          <a:p>
            <a:pPr marL="890588" indent="-255588" algn="just">
              <a:buFont typeface="Wingdings" pitchFamily="2" charset="2"/>
              <a:buChar char="§"/>
            </a:pPr>
            <a:r>
              <a:rPr lang="fr-FR" dirty="0"/>
              <a:t>Une partie a laissé croire à l’autre qu’elle s’engageait sur le plan juridique,</a:t>
            </a:r>
          </a:p>
          <a:p>
            <a:pPr marL="890588" indent="-255588" algn="just">
              <a:buFont typeface="Wingdings" pitchFamily="2" charset="2"/>
              <a:buChar char="§"/>
            </a:pPr>
            <a:r>
              <a:rPr lang="fr-FR" dirty="0"/>
              <a:t>Une partie a fourni des échantillons ou un catalogue du produit objet de la vente. </a:t>
            </a:r>
          </a:p>
        </p:txBody>
      </p:sp>
    </p:spTree>
    <p:extLst>
      <p:ext uri="{BB962C8B-B14F-4D97-AF65-F5344CB8AC3E}">
        <p14:creationId xmlns:p14="http://schemas.microsoft.com/office/powerpoint/2010/main" val="2770511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714364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Les accords préalables </a:t>
            </a:r>
            <a:br>
              <a:rPr lang="fr-FR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au contrat définitif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259632" y="2000240"/>
            <a:ext cx="7327126" cy="4525963"/>
          </a:xfrm>
        </p:spPr>
        <p:txBody>
          <a:bodyPr/>
          <a:lstStyle/>
          <a:p>
            <a:pPr algn="just"/>
            <a:r>
              <a:rPr lang="fr-FR" sz="3000" dirty="0" smtClean="0"/>
              <a:t>Le </a:t>
            </a:r>
            <a:r>
              <a:rPr lang="fr-FR" sz="3000" dirty="0"/>
              <a:t>contrat est souvent précédé par des avant-contrats. </a:t>
            </a:r>
            <a:endParaRPr lang="fr-FR" sz="3000" dirty="0" smtClean="0"/>
          </a:p>
          <a:p>
            <a:pPr algn="just"/>
            <a:endParaRPr lang="fr-FR" sz="3000" dirty="0"/>
          </a:p>
          <a:p>
            <a:pPr algn="just"/>
            <a:r>
              <a:rPr lang="fr-FR" sz="3000" dirty="0">
                <a:solidFill>
                  <a:schemeClr val="bg2">
                    <a:lumMod val="50000"/>
                  </a:schemeClr>
                </a:solidFill>
              </a:rPr>
              <a:t>Exemple : </a:t>
            </a:r>
            <a:r>
              <a:rPr lang="fr-FR" sz="3000" dirty="0"/>
              <a:t>signature d’un accord de confidentialité pour une licence de brevets avant de montrer les éléments de l’invention brevetée.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89055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143000"/>
          </a:xfrm>
        </p:spPr>
        <p:txBody>
          <a:bodyPr>
            <a:normAutofit fontScale="90000"/>
          </a:bodyPr>
          <a:lstStyle/>
          <a:p>
            <a:pPr algn="r" rtl="1"/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Les lettres d’intention </a:t>
            </a:r>
            <a:br>
              <a:rPr lang="fr-FR" dirty="0" smtClean="0">
                <a:solidFill>
                  <a:schemeClr val="bg2">
                    <a:lumMod val="50000"/>
                  </a:schemeClr>
                </a:solidFill>
              </a:rPr>
            </a:b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971600" y="1331929"/>
            <a:ext cx="7543720" cy="452596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fr-FR" dirty="0" smtClean="0"/>
              <a:t>Une </a:t>
            </a:r>
            <a:r>
              <a:rPr lang="fr-FR" dirty="0"/>
              <a:t>lettre par laquelle une partie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manifeste son intention de conclure</a:t>
            </a:r>
            <a:r>
              <a:rPr lang="fr-FR" dirty="0"/>
              <a:t> un contrat. Exemple : </a:t>
            </a:r>
            <a:r>
              <a:rPr lang="fr-FR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« J’ai l’intention de vous acheter votre maison à un prix de 10 million de D.A</a:t>
            </a:r>
            <a:r>
              <a:rPr lang="fr-FR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»</a:t>
            </a:r>
          </a:p>
          <a:p>
            <a:pPr algn="just">
              <a:buNone/>
            </a:pPr>
            <a:r>
              <a:rPr lang="fr-FR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endParaRPr lang="fr-FR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r>
              <a:rPr lang="fr-FR" dirty="0"/>
              <a:t>Une intention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ne constitue pas un contrat </a:t>
            </a:r>
            <a:r>
              <a:rPr lang="fr-FR" dirty="0"/>
              <a:t>car ce n’est pas un engagement visant à produire des effets juridiques. </a:t>
            </a:r>
          </a:p>
          <a:p>
            <a:pPr algn="just"/>
            <a:endParaRPr lang="fr-FR" dirty="0" smtClean="0"/>
          </a:p>
          <a:p>
            <a:pPr algn="just"/>
            <a:r>
              <a:rPr lang="fr-FR" dirty="0" smtClean="0"/>
              <a:t>Toutefois, en </a:t>
            </a:r>
            <a:r>
              <a:rPr lang="fr-FR" dirty="0"/>
              <a:t>cas de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rupture abrupte des négociations</a:t>
            </a:r>
            <a:r>
              <a:rPr lang="fr-FR" dirty="0"/>
              <a:t>, la responsabilité de celui qui rompt pourra être </a:t>
            </a:r>
            <a:r>
              <a:rPr lang="fr-FR" dirty="0" smtClean="0"/>
              <a:t>engagée. 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75795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357174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L’accord de principe </a:t>
            </a:r>
            <a:br>
              <a:rPr lang="fr-FR" dirty="0" smtClean="0">
                <a:solidFill>
                  <a:schemeClr val="bg2">
                    <a:lumMod val="50000"/>
                  </a:schemeClr>
                </a:solidFill>
              </a:rPr>
            </a:b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99592" y="1214422"/>
            <a:ext cx="7815812" cy="500066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fr-FR" dirty="0" smtClean="0"/>
              <a:t>Un </a:t>
            </a:r>
            <a:r>
              <a:rPr lang="fr-FR" dirty="0"/>
              <a:t>accord de principe peut être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signé dans un premier </a:t>
            </a:r>
            <a:r>
              <a:rPr lang="fr-FR" dirty="0"/>
              <a:t>temps avant que les clauses précises soient finalisées ultérieurement. </a:t>
            </a:r>
            <a:endParaRPr lang="fr-FR" dirty="0" smtClean="0"/>
          </a:p>
          <a:p>
            <a:pPr algn="just">
              <a:buNone/>
            </a:pPr>
            <a:endParaRPr lang="fr-FR" dirty="0"/>
          </a:p>
          <a:p>
            <a:pPr algn="just"/>
            <a:r>
              <a:rPr lang="fr-FR" dirty="0"/>
              <a:t>L’accord de principe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peut lier les parties </a:t>
            </a:r>
            <a:r>
              <a:rPr lang="fr-FR" dirty="0"/>
              <a:t>s’il renferme un accord sur les éléments essentiels du contrat</a:t>
            </a:r>
            <a:r>
              <a:rPr lang="fr-FR" dirty="0" smtClean="0"/>
              <a:t>.</a:t>
            </a:r>
          </a:p>
          <a:p>
            <a:pPr algn="just"/>
            <a:endParaRPr lang="fr-FR" dirty="0"/>
          </a:p>
          <a:p>
            <a:pPr algn="just"/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Exemple en matière de vente : </a:t>
            </a:r>
            <a:r>
              <a:rPr lang="fr-FR" dirty="0"/>
              <a:t>si la chose et le prix sont fixés, les parties sont engagés à déployer leurs efforts pour finaliser le contrat définitif dans sa globalité.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54443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214282" y="1214430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smtClean="0"/>
              <a:t>2. Les conditions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fr-FR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de validité du contrat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6430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642926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Trois conditions sont exigées </a:t>
            </a:r>
            <a:br>
              <a:rPr lang="fr-FR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pour qu’un contrat soit valide </a:t>
            </a:r>
            <a:r>
              <a:rPr lang="fr-FR" dirty="0" smtClean="0"/>
              <a:t>: 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000100" y="2332037"/>
            <a:ext cx="8229600" cy="4525963"/>
          </a:xfrm>
        </p:spPr>
        <p:txBody>
          <a:bodyPr/>
          <a:lstStyle/>
          <a:p>
            <a:r>
              <a:rPr lang="fr-FR" sz="3500" dirty="0" smtClean="0"/>
              <a:t>La </a:t>
            </a:r>
            <a:r>
              <a:rPr lang="fr-FR" sz="3500" dirty="0"/>
              <a:t>capacité de contracter, </a:t>
            </a:r>
          </a:p>
          <a:p>
            <a:r>
              <a:rPr lang="fr-FR" sz="3500" dirty="0"/>
              <a:t>Le consentement, </a:t>
            </a:r>
          </a:p>
          <a:p>
            <a:r>
              <a:rPr lang="fr-FR" sz="3500" dirty="0"/>
              <a:t>L’objet et la cause.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4627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3185</TotalTime>
  <Words>557</Words>
  <Application>Microsoft Office PowerPoint</Application>
  <PresentationFormat>Affichage à l'écran (4:3)</PresentationFormat>
  <Paragraphs>133</Paragraphs>
  <Slides>24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25" baseType="lpstr">
      <vt:lpstr>Solstice</vt:lpstr>
      <vt:lpstr>        Environnement juridique contractuel et éthique  Cours 2.  La rédaction du contrat 1. La formation du contrat   Issam TOUALBI Professeur à la Faculté de Droit de l’Université d’Alger I  Avocat au Barreau d’Alger </vt:lpstr>
      <vt:lpstr>1. Les étapes  préalables au contrat </vt:lpstr>
      <vt:lpstr>Les étapes préalables au contrat peuvent consister en:  </vt:lpstr>
      <vt:lpstr>Les pourparlers  </vt:lpstr>
      <vt:lpstr>Les accords préalables  au contrat définitif  </vt:lpstr>
      <vt:lpstr>Les lettres d’intention  </vt:lpstr>
      <vt:lpstr>L’accord de principe  </vt:lpstr>
      <vt:lpstr>2. Les conditions  de validité du contrat</vt:lpstr>
      <vt:lpstr>Trois conditions sont exigées  pour qu’un contrat soit valide :  </vt:lpstr>
      <vt:lpstr>Premièrement.  La capacité de contracter  </vt:lpstr>
      <vt:lpstr>Présentation PowerPoint</vt:lpstr>
      <vt:lpstr>Le principe </vt:lpstr>
      <vt:lpstr>Présentation PowerPoint</vt:lpstr>
      <vt:lpstr>Le consentement</vt:lpstr>
      <vt:lpstr>L’erreur  </vt:lpstr>
      <vt:lpstr>Le dol </vt:lpstr>
      <vt:lpstr>La violence  </vt:lpstr>
      <vt:lpstr>Exemples de pressions licites :  </vt:lpstr>
      <vt:lpstr>La lésion </vt:lpstr>
      <vt:lpstr>La lésion peut être motif de nullité  dans le cas de l’abus par le bénéficiaire :  </vt:lpstr>
      <vt:lpstr>Troisièmement :  L’objet et la cause  </vt:lpstr>
      <vt:lpstr>L’objet du contrat</vt:lpstr>
      <vt:lpstr>La cause  </vt:lpstr>
      <vt:lpstr>Sources: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 2.   Les sources  du droit de l’entreprise</dc:title>
  <dc:creator>profil</dc:creator>
  <cp:lastModifiedBy>pc</cp:lastModifiedBy>
  <cp:revision>257</cp:revision>
  <dcterms:created xsi:type="dcterms:W3CDTF">2021-10-08T13:20:27Z</dcterms:created>
  <dcterms:modified xsi:type="dcterms:W3CDTF">2026-01-05T00:47:43Z</dcterms:modified>
</cp:coreProperties>
</file>