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1"/>
  </p:notesMasterIdLst>
  <p:sldIdLst>
    <p:sldId id="449" r:id="rId2"/>
    <p:sldId id="450" r:id="rId3"/>
    <p:sldId id="451" r:id="rId4"/>
    <p:sldId id="452" r:id="rId5"/>
    <p:sldId id="453" r:id="rId6"/>
    <p:sldId id="454" r:id="rId7"/>
    <p:sldId id="455" r:id="rId8"/>
    <p:sldId id="458" r:id="rId9"/>
    <p:sldId id="459" r:id="rId10"/>
    <p:sldId id="480" r:id="rId11"/>
    <p:sldId id="460" r:id="rId12"/>
    <p:sldId id="461" r:id="rId13"/>
    <p:sldId id="462" r:id="rId14"/>
    <p:sldId id="463" r:id="rId15"/>
    <p:sldId id="464" r:id="rId16"/>
    <p:sldId id="478" r:id="rId17"/>
    <p:sldId id="479" r:id="rId18"/>
    <p:sldId id="448" r:id="rId19"/>
    <p:sldId id="343" r:id="rId20"/>
    <p:sldId id="347" r:id="rId21"/>
    <p:sldId id="350" r:id="rId22"/>
    <p:sldId id="427" r:id="rId23"/>
    <p:sldId id="428" r:id="rId24"/>
    <p:sldId id="430" r:id="rId25"/>
    <p:sldId id="431" r:id="rId26"/>
    <p:sldId id="432" r:id="rId27"/>
    <p:sldId id="433" r:id="rId28"/>
    <p:sldId id="434" r:id="rId29"/>
    <p:sldId id="435" r:id="rId30"/>
    <p:sldId id="436" r:id="rId31"/>
    <p:sldId id="437" r:id="rId32"/>
    <p:sldId id="438" r:id="rId33"/>
    <p:sldId id="439" r:id="rId34"/>
    <p:sldId id="440" r:id="rId35"/>
    <p:sldId id="441" r:id="rId36"/>
    <p:sldId id="442" r:id="rId37"/>
    <p:sldId id="445" r:id="rId38"/>
    <p:sldId id="446" r:id="rId39"/>
    <p:sldId id="447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800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58715-69C9-42B7-8638-538AE74A92DA}" type="datetimeFigureOut">
              <a:rPr lang="fr-FR" smtClean="0"/>
              <a:t>05/01/2026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C76F0-B2B0-43EE-A82B-9ECAD1F59A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527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A309A6D-C09C-4548-B29A-6CF363A7E532}" type="datetimeFigureOut">
              <a:rPr lang="fr-FR" smtClean="0"/>
              <a:pPr/>
              <a:t>05/01/2026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259632" y="4047511"/>
            <a:ext cx="7572428" cy="182976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5000" dirty="0" smtClean="0"/>
              <a:t/>
            </a:r>
            <a:br>
              <a:rPr lang="fr-FR" sz="50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5000" dirty="0" smtClean="0">
                <a:solidFill>
                  <a:schemeClr val="bg2">
                    <a:lumMod val="50000"/>
                  </a:schemeClr>
                </a:solidFill>
              </a:rPr>
              <a:t>Environnement juridique contractuel et éthique</a:t>
            </a: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sz="56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  <a:t>Cours 2. </a:t>
            </a:r>
            <a:br>
              <a:rPr lang="fr-FR" sz="4400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fr-FR" sz="4400" dirty="0" smtClean="0">
                <a:solidFill>
                  <a:schemeClr val="accent5">
                    <a:lumMod val="75000"/>
                  </a:schemeClr>
                </a:solidFill>
              </a:rPr>
              <a:t>La rédaction du contrat</a:t>
            </a:r>
            <a:r>
              <a:rPr lang="fr-FR" sz="4200" dirty="0" smtClean="0">
                <a:solidFill>
                  <a:schemeClr val="accent2"/>
                </a:solidFill>
              </a:rPr>
              <a:t/>
            </a:r>
            <a:br>
              <a:rPr lang="fr-FR" sz="4200" dirty="0" smtClean="0">
                <a:solidFill>
                  <a:schemeClr val="accent2"/>
                </a:solidFill>
              </a:rPr>
            </a:b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2.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La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sécurisation du </a:t>
            </a:r>
            <a: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  <a:t>contrat </a:t>
            </a:r>
            <a:br>
              <a:rPr lang="fr-FR" sz="4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err="1" smtClean="0">
                <a:solidFill>
                  <a:schemeClr val="tx1"/>
                </a:solidFill>
              </a:rPr>
              <a:t>Issam</a:t>
            </a:r>
            <a:r>
              <a:rPr lang="fr-FR" sz="2800" dirty="0" smtClean="0">
                <a:solidFill>
                  <a:schemeClr val="tx1"/>
                </a:solidFill>
              </a:rPr>
              <a:t> TOUALBI</a:t>
            </a:r>
            <a: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Professeur à la Faculté de Droit de l’Université d’Alger I </a:t>
            </a:r>
            <a:b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FR" sz="2200" dirty="0" smtClean="0">
                <a:solidFill>
                  <a:schemeClr val="bg1">
                    <a:lumMod val="50000"/>
                  </a:schemeClr>
                </a:solidFill>
              </a:rPr>
              <a:t>Avocat au Barreau d’Alger </a:t>
            </a:r>
            <a:endParaRPr lang="fr-FR" sz="2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126336"/>
      </p:ext>
    </p:extLst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1628800"/>
            <a:ext cx="749808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2- La sécurisation du contrat lors de sa rédaction 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682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85804" y="18573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Quels sont 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éléments essentiels devant figurer </a:t>
            </a:r>
            <a:r>
              <a:rPr lang="fr-FR" dirty="0" smtClean="0"/>
              <a:t>dans le contrat ? 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4852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285860"/>
            <a:ext cx="7787208" cy="5214974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Les clauses d’identification des parties : noms et coordonnées, statut juridique, représentation légale.</a:t>
            </a:r>
            <a:endParaRPr lang="fr-FR" b="1" dirty="0" smtClean="0"/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L’objet du contrat : biens ou services concernés, restrictions ou exclusions.</a:t>
            </a:r>
            <a:endParaRPr lang="fr-FR" b="1" dirty="0" smtClean="0"/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La durée du contrat et conditions de renouvellement ;</a:t>
            </a:r>
            <a:endParaRPr lang="fr-FR" b="1" dirty="0" smtClean="0"/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Le prix, les conditions de paiement et les pénalités en cas de retard de paiement ; </a:t>
            </a:r>
            <a:endParaRPr lang="fr-FR" b="1" dirty="0" smtClean="0"/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Les obligations et responsabilités des parties et cas de force majeure ; </a:t>
            </a:r>
            <a:endParaRPr lang="fr-FR" b="1" dirty="0" smtClean="0"/>
          </a:p>
          <a:p>
            <a:pPr algn="just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L’engagement de confidentialité.</a:t>
            </a:r>
          </a:p>
          <a:p>
            <a:pPr algn="just" fontAlgn="base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Les conditions générales de vente (CGV).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sz="3300" dirty="0" smtClean="0">
                <a:solidFill>
                  <a:schemeClr val="bg2">
                    <a:lumMod val="50000"/>
                  </a:schemeClr>
                </a:solidFill>
              </a:rPr>
              <a:t>Un contrat doit impérativement comporter les éléments indispensables suivants : </a:t>
            </a:r>
            <a:br>
              <a:rPr lang="fr-FR" sz="33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sz="33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2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285720" y="2000248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300" dirty="0" smtClean="0"/>
              <a:t>Quelles sont les </a:t>
            </a:r>
            <a:r>
              <a:rPr lang="fr-FR" sz="3300" dirty="0" smtClean="0">
                <a:solidFill>
                  <a:schemeClr val="bg2">
                    <a:lumMod val="50000"/>
                  </a:schemeClr>
                </a:solidFill>
              </a:rPr>
              <a:t>clauses particulières </a:t>
            </a:r>
            <a:r>
              <a:rPr lang="fr-FR" sz="3300" dirty="0" smtClean="0"/>
              <a:t>permettant de sécuriser davantage la relation contractuelle ? </a:t>
            </a:r>
            <a:br>
              <a:rPr lang="fr-FR" sz="3300" dirty="0" smtClean="0"/>
            </a:br>
            <a:endParaRPr lang="fr-FR" sz="3300" dirty="0"/>
          </a:p>
        </p:txBody>
      </p:sp>
    </p:spTree>
    <p:extLst>
      <p:ext uri="{BB962C8B-B14F-4D97-AF65-F5344CB8AC3E}">
        <p14:creationId xmlns:p14="http://schemas.microsoft.com/office/powerpoint/2010/main" val="2781716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715148"/>
          </a:xfrm>
        </p:spPr>
        <p:txBody>
          <a:bodyPr>
            <a:normAutofit fontScale="70000" lnSpcReduction="20000"/>
          </a:bodyPr>
          <a:lstStyle/>
          <a:p>
            <a:pPr algn="just" fontAlgn="base"/>
            <a:r>
              <a:rPr lang="fr-FR" dirty="0" smtClean="0"/>
              <a:t>Les obligations contractuelles peuvent être plus clairement définies afin de renforcer l'engagement de chacun et mieux anticiper les risques.</a:t>
            </a:r>
          </a:p>
          <a:p>
            <a:pPr algn="just" fontAlgn="base"/>
            <a:endParaRPr lang="fr-FR" dirty="0" smtClean="0"/>
          </a:p>
          <a:p>
            <a:pPr algn="just" fontAlgn="base"/>
            <a:r>
              <a:rPr lang="fr-FR" dirty="0" smtClean="0"/>
              <a:t>Parmi ces clauses, on peut citer : </a:t>
            </a:r>
          </a:p>
          <a:p>
            <a:pPr marL="714375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 clause de dédit :</a:t>
            </a:r>
            <a:r>
              <a:rPr lang="fr-FR" dirty="0" smtClean="0"/>
              <a:t> permet aux parties de bénéficier d'un délai pendant lequel elles peuvent décider de ne pas procéder à la signature du contrat. </a:t>
            </a:r>
          </a:p>
          <a:p>
            <a:pPr marL="714375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 clause de préférence :</a:t>
            </a:r>
            <a:r>
              <a:rPr lang="fr-FR" dirty="0" smtClean="0"/>
              <a:t> implique que si une des parties propose un nouveau service, elle s'engage en priorité à le proposer à son cocontractant.</a:t>
            </a:r>
          </a:p>
          <a:p>
            <a:pPr marL="714375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clause d'exclusivité :</a:t>
            </a:r>
            <a:r>
              <a:rPr lang="fr-FR" dirty="0" smtClean="0"/>
              <a:t> une partie s’engage à ne pas traiter avec des tiers pour des opérations similaires à celles prévues par le contrat en cours. L’exclusivité peut être territoriale,</a:t>
            </a:r>
            <a:r>
              <a:rPr lang="fr-FR" b="1" dirty="0" smtClean="0"/>
              <a:t> </a:t>
            </a:r>
            <a:r>
              <a:rPr lang="fr-FR" dirty="0" smtClean="0"/>
              <a:t>de gamme ou de produits.</a:t>
            </a:r>
          </a:p>
          <a:p>
            <a:pPr marL="714375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clause de réserve de propriété : </a:t>
            </a:r>
            <a:r>
              <a:rPr lang="fr-FR" dirty="0" smtClean="0"/>
              <a:t>permet de retarder la date du transfert de propriété au moment de paiement intégral du prix de la marchandise.</a:t>
            </a:r>
          </a:p>
          <a:p>
            <a:pPr marL="714375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clause de refus de vente : </a:t>
            </a:r>
            <a:r>
              <a:rPr lang="fr-FR" dirty="0" smtClean="0"/>
              <a:t>permet de ne plus approvisionner des clients mauvais payeurs. 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4589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La </a:t>
            </a:r>
            <a:r>
              <a:rPr lang="fr-FR" dirty="0"/>
              <a:t>loi applicable </a:t>
            </a: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Le </a:t>
            </a:r>
            <a:r>
              <a:rPr lang="fr-FR" dirty="0"/>
              <a:t>règlement des </a:t>
            </a:r>
            <a:r>
              <a:rPr lang="fr-FR" dirty="0" smtClean="0"/>
              <a:t>litiges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La </a:t>
            </a:r>
            <a:r>
              <a:rPr lang="fr-FR" dirty="0"/>
              <a:t>révision ou la modification du contrat, </a:t>
            </a: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La </a:t>
            </a:r>
            <a:r>
              <a:rPr lang="fr-FR" dirty="0"/>
              <a:t>monnaie, </a:t>
            </a:r>
            <a:endParaRPr lang="fr-FR" dirty="0" smtClean="0"/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La </a:t>
            </a:r>
            <a:r>
              <a:rPr lang="fr-FR" dirty="0"/>
              <a:t>langue du contrat</a:t>
            </a:r>
            <a:r>
              <a:rPr lang="fr-FR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/>
              <a:t>L’assurance. </a:t>
            </a:r>
            <a:endParaRPr lang="fr-FR" dirty="0"/>
          </a:p>
          <a:p>
            <a:pPr marL="109728" indent="0"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Les clauses essentielles doivent figurer dans le contrat</a:t>
            </a:r>
          </a:p>
        </p:txBody>
      </p:sp>
    </p:spTree>
    <p:extLst>
      <p:ext uri="{BB962C8B-B14F-4D97-AF65-F5344CB8AC3E}">
        <p14:creationId xmlns:p14="http://schemas.microsoft.com/office/powerpoint/2010/main" val="4050387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42910" y="135729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Quelle est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rôle des assurances </a:t>
            </a:r>
            <a:r>
              <a:rPr lang="fr-FR" dirty="0" smtClean="0"/>
              <a:t>dans les contrats internationaux ? </a:t>
            </a:r>
            <a:br>
              <a:rPr lang="fr-FR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3490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14282" y="500042"/>
            <a:ext cx="8472518" cy="5507249"/>
          </a:xfrm>
        </p:spPr>
        <p:txBody>
          <a:bodyPr>
            <a:normAutofit fontScale="85000" lnSpcReduction="20000"/>
          </a:bodyPr>
          <a:lstStyle/>
          <a:p>
            <a:pPr algn="just" fontAlgn="base"/>
            <a:r>
              <a:rPr lang="fr-FR" dirty="0" smtClean="0"/>
              <a:t>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assurances sont indispensables </a:t>
            </a:r>
            <a:r>
              <a:rPr lang="fr-FR" dirty="0" smtClean="0"/>
              <a:t>pour sécuriser les échanges commerciaux à l’international.</a:t>
            </a:r>
          </a:p>
          <a:p>
            <a:pPr algn="just" fontAlgn="base">
              <a:buNone/>
            </a:pPr>
            <a:endParaRPr lang="fr-FR" dirty="0" smtClean="0"/>
          </a:p>
          <a:p>
            <a:pPr algn="just" fontAlgn="base"/>
            <a:r>
              <a:rPr lang="fr-FR" dirty="0" smtClean="0"/>
              <a:t>Parmi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type d’assurances proposées : </a:t>
            </a:r>
          </a:p>
          <a:p>
            <a:pPr marL="887413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L’assurance prospection : </a:t>
            </a:r>
            <a:r>
              <a:rPr lang="fr-FR" dirty="0" smtClean="0"/>
              <a:t>couvre les dépenses de la phase de prospection si elle n’aboutit pas.</a:t>
            </a:r>
          </a:p>
          <a:p>
            <a:pPr marL="887413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L’assurance des risques d’impayés ;</a:t>
            </a:r>
          </a:p>
          <a:p>
            <a:pPr marL="887413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L’assurance portant sur la prise en charge des interruptions </a:t>
            </a:r>
            <a:r>
              <a:rPr lang="fr-FR" dirty="0" smtClean="0"/>
              <a:t>de contrats en cas de problèmes dans le pays (politiques, sécuritaires, environnementaux, etc.)</a:t>
            </a:r>
          </a:p>
          <a:p>
            <a:pPr marL="887413" indent="-255588" algn="just" fontAlgn="base">
              <a:spcBef>
                <a:spcPts val="800"/>
              </a:spcBef>
              <a:spcAft>
                <a:spcPts val="800"/>
              </a:spcAft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L’assurance RC : </a:t>
            </a:r>
            <a:r>
              <a:rPr lang="fr-FR" dirty="0" smtClean="0"/>
              <a:t>exigée par les États-Unis pour couvrir les produits vendus sur son sol.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4936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52536" y="2218854"/>
            <a:ext cx="8229600" cy="634082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Comment prouver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l’existence d’un contrat ?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2944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fr-FR" sz="3200" dirty="0"/>
              <a:t>Le droit définit la preuve comme </a:t>
            </a:r>
            <a:r>
              <a:rPr lang="fr-FR" sz="3200" dirty="0" smtClean="0"/>
              <a:t>étant la «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démonstration</a:t>
            </a:r>
            <a:r>
              <a:rPr lang="fr-FR" sz="3200" dirty="0" smtClean="0"/>
              <a:t> </a:t>
            </a:r>
            <a:r>
              <a:rPr lang="fr-FR" sz="3200" dirty="0"/>
              <a:t>de l’existence d’un 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fait</a:t>
            </a:r>
            <a:r>
              <a:rPr lang="fr-FR" sz="3200" dirty="0"/>
              <a:t> (matérialité d’un dommage) ou d’un 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acte</a:t>
            </a:r>
            <a:r>
              <a:rPr lang="fr-FR" sz="3200" dirty="0"/>
              <a:t> (contrat, testament) dans les </a:t>
            </a:r>
            <a:r>
              <a:rPr lang="fr-FR" sz="3200" dirty="0">
                <a:solidFill>
                  <a:schemeClr val="bg2">
                    <a:lumMod val="50000"/>
                  </a:schemeClr>
                </a:solidFill>
              </a:rPr>
              <a:t>formes admises </a:t>
            </a:r>
            <a:r>
              <a:rPr lang="fr-FR" sz="3200" dirty="0"/>
              <a:t>par la loi. »  </a:t>
            </a:r>
          </a:p>
          <a:p>
            <a:pPr>
              <a:buNone/>
            </a:pPr>
            <a:endParaRPr lang="fr-FR" sz="3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8086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1338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Comment sécuriser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dirty="0" smtClean="0"/>
              <a:t>un contrat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3348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980728"/>
            <a:ext cx="7509520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Devant le juge, les parties doivent pouvoir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apporter la preuve de leurs prétentions.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La preuve est tellement importante dans le cours d’un procès que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l’issue </a:t>
            </a:r>
            <a:r>
              <a:rPr lang="fr-FR" dirty="0"/>
              <a:t>de ce dernier en est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entièrement tributaire.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Celui qui ne réussit pas à prouver les éléments nécessaires au soutien de sa demande se voit de facto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débouté.</a:t>
            </a:r>
          </a:p>
        </p:txBody>
      </p:sp>
    </p:spTree>
    <p:extLst>
      <p:ext uri="{BB962C8B-B14F-4D97-AF65-F5344CB8AC3E}">
        <p14:creationId xmlns:p14="http://schemas.microsoft.com/office/powerpoint/2010/main" val="1999084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052736"/>
            <a:ext cx="7643192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Les règles organisant la preuve</a:t>
            </a:r>
            <a:r>
              <a:rPr lang="fr-FR" dirty="0"/>
              <a:t> figurent </a:t>
            </a:r>
            <a:r>
              <a:rPr lang="fr-FR" dirty="0" smtClean="0"/>
              <a:t>dans: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dirty="0" smtClean="0"/>
              <a:t>le </a:t>
            </a:r>
            <a:r>
              <a:rPr lang="fr-FR" dirty="0"/>
              <a:t>Code </a:t>
            </a:r>
            <a:r>
              <a:rPr lang="fr-FR" dirty="0" smtClean="0"/>
              <a:t>civil;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dirty="0" smtClean="0"/>
              <a:t>le </a:t>
            </a:r>
            <a:r>
              <a:rPr lang="fr-FR" dirty="0"/>
              <a:t>Code de procédures civiles et administratives. </a:t>
            </a:r>
            <a:endParaRPr lang="fr-FR" dirty="0" smtClean="0"/>
          </a:p>
          <a:p>
            <a:pPr marL="109728" indent="0" algn="just">
              <a:buNone/>
            </a:pPr>
            <a:endParaRPr lang="fr-FR" dirty="0"/>
          </a:p>
          <a:p>
            <a:pPr algn="just"/>
            <a:r>
              <a:rPr lang="fr-FR" dirty="0"/>
              <a:t>Ces règles ont été fortement influencées par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l’évolution jurisprudentielle et doctrinale  </a:t>
            </a:r>
            <a:r>
              <a:rPr lang="fr-FR" dirty="0"/>
              <a:t>; ce qui fait que le droit de la preuve connaît actuellement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d’importants bouleversements.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77687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518864" y="4766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Le code civil </a:t>
            </a:r>
            <a:r>
              <a:rPr lang="fr-FR" dirty="0" smtClean="0">
                <a:effectLst/>
              </a:rPr>
              <a:t>reconnaît</a:t>
            </a:r>
            <a:br>
              <a:rPr lang="fr-FR" dirty="0" smtClean="0"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cinq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modes de preuves 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2215405"/>
            <a:ext cx="8229600" cy="4525963"/>
          </a:xfrm>
        </p:spPr>
        <p:txBody>
          <a:bodyPr>
            <a:normAutofit/>
          </a:bodyPr>
          <a:lstStyle/>
          <a:p>
            <a:r>
              <a:rPr lang="fr-FR" sz="3200" dirty="0" smtClean="0"/>
              <a:t>La </a:t>
            </a:r>
            <a:r>
              <a:rPr lang="fr-FR" sz="3200" dirty="0"/>
              <a:t>preuve </a:t>
            </a:r>
            <a:r>
              <a:rPr lang="fr-FR" sz="3200" dirty="0" smtClean="0"/>
              <a:t>littérale,</a:t>
            </a:r>
            <a:endParaRPr lang="fr-FR" sz="3200" dirty="0"/>
          </a:p>
          <a:p>
            <a:r>
              <a:rPr lang="fr-FR" sz="3200" dirty="0" smtClean="0"/>
              <a:t>La </a:t>
            </a:r>
            <a:r>
              <a:rPr lang="fr-FR" sz="3200" dirty="0"/>
              <a:t>preuve testimoniale, </a:t>
            </a:r>
          </a:p>
          <a:p>
            <a:r>
              <a:rPr lang="fr-FR" sz="3200" dirty="0" smtClean="0"/>
              <a:t>La </a:t>
            </a:r>
            <a:r>
              <a:rPr lang="fr-FR" sz="3200" dirty="0"/>
              <a:t>preuve par </a:t>
            </a:r>
            <a:r>
              <a:rPr lang="fr-FR" sz="3200" dirty="0" smtClean="0"/>
              <a:t>indices, </a:t>
            </a:r>
            <a:endParaRPr lang="fr-FR" sz="3200" dirty="0"/>
          </a:p>
          <a:p>
            <a:r>
              <a:rPr lang="fr-FR" sz="3200" dirty="0" smtClean="0"/>
              <a:t>L’aveu</a:t>
            </a:r>
            <a:r>
              <a:rPr lang="fr-FR" sz="3200" dirty="0"/>
              <a:t>, </a:t>
            </a:r>
          </a:p>
          <a:p>
            <a:r>
              <a:rPr lang="fr-FR" sz="3200" dirty="0" smtClean="0"/>
              <a:t>Le </a:t>
            </a:r>
            <a:r>
              <a:rPr lang="fr-FR" sz="3200" dirty="0"/>
              <a:t>serment. </a:t>
            </a:r>
          </a:p>
        </p:txBody>
      </p:sp>
    </p:spTree>
    <p:extLst>
      <p:ext uri="{BB962C8B-B14F-4D97-AF65-F5344CB8AC3E}">
        <p14:creationId xmlns:p14="http://schemas.microsoft.com/office/powerpoint/2010/main" val="30264138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22920" y="1916832"/>
            <a:ext cx="7941568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2800" dirty="0"/>
              <a:t>Les modes de preuve s’ordonnancent selon une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hiérarchie</a:t>
            </a:r>
            <a:r>
              <a:rPr lang="fr-FR" sz="2800" dirty="0"/>
              <a:t> et n’ont pas tous la même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force </a:t>
            </a: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probante</a:t>
            </a:r>
            <a:r>
              <a:rPr lang="fr-FR" sz="2800" dirty="0" smtClean="0"/>
              <a:t>.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2800" dirty="0" smtClean="0"/>
              <a:t>Certains </a:t>
            </a:r>
            <a:r>
              <a:rPr lang="fr-FR" sz="2800" dirty="0"/>
              <a:t>s’imposent au juge, d’autres </a:t>
            </a:r>
            <a:r>
              <a:rPr lang="fr-FR" sz="2800" dirty="0" smtClean="0"/>
              <a:t>lui laissent </a:t>
            </a:r>
            <a:r>
              <a:rPr lang="fr-FR" sz="2800" dirty="0"/>
              <a:t>une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marge d’appréciation.</a:t>
            </a:r>
          </a:p>
          <a:p>
            <a:pPr algn="just">
              <a:spcBef>
                <a:spcPts val="800"/>
              </a:spcBef>
            </a:pPr>
            <a:r>
              <a:rPr lang="fr-FR" sz="2800" dirty="0" smtClean="0"/>
              <a:t>Les </a:t>
            </a:r>
            <a:r>
              <a:rPr lang="fr-FR" sz="2800" dirty="0"/>
              <a:t>modes de preuve sont </a:t>
            </a:r>
            <a:r>
              <a:rPr lang="fr-FR" sz="2800" dirty="0" smtClean="0">
                <a:solidFill>
                  <a:schemeClr val="bg2">
                    <a:lumMod val="50000"/>
                  </a:schemeClr>
                </a:solidFill>
              </a:rPr>
              <a:t>classées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selon leur force probante</a:t>
            </a:r>
            <a:r>
              <a:rPr lang="fr-FR" sz="2800" dirty="0"/>
              <a:t> en deux catégories: 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sz="2800" dirty="0"/>
              <a:t>Les preuves parfaites, 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sz="2800" dirty="0"/>
              <a:t>Les preuves imparfaites.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hiérarchie</a:t>
            </a:r>
            <a:r>
              <a:rPr lang="fr-FR" dirty="0" smtClean="0"/>
              <a:t> des moyens </a:t>
            </a:r>
            <a:br>
              <a:rPr lang="fr-FR" dirty="0" smtClean="0"/>
            </a:br>
            <a:r>
              <a:rPr lang="fr-FR" dirty="0" smtClean="0"/>
              <a:t>de la preuve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2076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252536" y="170993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Premièrement.</a:t>
            </a:r>
            <a:br>
              <a:rPr lang="fr-FR" dirty="0" smtClean="0"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Les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preuves parfaites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019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845840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Il existe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quatre procédés</a:t>
            </a:r>
            <a:r>
              <a:rPr lang="fr-FR" dirty="0">
                <a:effectLst/>
              </a:rPr>
              <a:t> de preuves dites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 parfaites </a:t>
            </a:r>
            <a:r>
              <a:rPr lang="fr-FR" dirty="0">
                <a:effectLst/>
              </a:rPr>
              <a:t/>
            </a:r>
            <a:br>
              <a:rPr lang="fr-FR" dirty="0">
                <a:effectLst/>
              </a:rPr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5496" y="2348880"/>
            <a:ext cx="8229600" cy="4525963"/>
          </a:xfrm>
        </p:spPr>
        <p:txBody>
          <a:bodyPr/>
          <a:lstStyle/>
          <a:p>
            <a:pPr marL="1512888" indent="-255588"/>
            <a:r>
              <a:rPr lang="fr-FR" sz="3000" dirty="0" smtClean="0"/>
              <a:t>L’acte </a:t>
            </a:r>
            <a:r>
              <a:rPr lang="fr-FR" sz="3000" dirty="0"/>
              <a:t>authentique, </a:t>
            </a:r>
          </a:p>
          <a:p>
            <a:pPr marL="1512888" indent="-255588"/>
            <a:r>
              <a:rPr lang="fr-FR" sz="3000" dirty="0" smtClean="0"/>
              <a:t>L’acte </a:t>
            </a:r>
            <a:r>
              <a:rPr lang="fr-FR" sz="3000" dirty="0"/>
              <a:t>sous seing privé, </a:t>
            </a:r>
          </a:p>
          <a:p>
            <a:pPr marL="1512888" indent="-255588"/>
            <a:r>
              <a:rPr lang="fr-FR" sz="3000" dirty="0" smtClean="0"/>
              <a:t>L’aveu </a:t>
            </a:r>
            <a:r>
              <a:rPr lang="fr-FR" sz="3000" dirty="0"/>
              <a:t>judiciaire </a:t>
            </a:r>
          </a:p>
          <a:p>
            <a:pPr marL="1512888" indent="-255588"/>
            <a:r>
              <a:rPr lang="fr-FR" sz="3000" dirty="0" smtClean="0"/>
              <a:t>Le </a:t>
            </a:r>
            <a:r>
              <a:rPr lang="fr-FR" sz="3000" dirty="0"/>
              <a:t>serment décisoire.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8971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95536" y="44624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a. L’acte authentique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351309"/>
            <a:ext cx="7704856" cy="4525963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 smtClean="0"/>
              <a:t>Un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«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acte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dressé par une personne qui reçu spécialement pouvoir à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cet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effet, qui a qualité d’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officier public.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»</a:t>
            </a:r>
            <a:r>
              <a:rPr lang="fr-FR" dirty="0"/>
              <a:t>  </a:t>
            </a:r>
            <a:r>
              <a:rPr lang="fr-FR" dirty="0" smtClean="0"/>
              <a:t>(art. 324 code civil)</a:t>
            </a:r>
            <a:endParaRPr lang="fr-FR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Deux conditions</a:t>
            </a:r>
            <a:r>
              <a:rPr lang="fr-FR" dirty="0"/>
              <a:t> essentielles concourent à la régularité d’un acte authentique: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Un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officier  public: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fr-FR" dirty="0"/>
              <a:t>matériellement et territorialement compétent ;</a:t>
            </a:r>
          </a:p>
          <a:p>
            <a:pPr marL="1435100" indent="-255588" algn="just">
              <a:buFont typeface="Courier New" pitchFamily="49" charset="0"/>
              <a:buChar char="o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Le respect des formalités : </a:t>
            </a:r>
            <a:r>
              <a:rPr lang="fr-FR" dirty="0"/>
              <a:t>rédaction </a:t>
            </a:r>
            <a:r>
              <a:rPr lang="fr-FR" dirty="0" smtClean="0"/>
              <a:t>en langue </a:t>
            </a:r>
            <a:r>
              <a:rPr lang="fr-FR" dirty="0"/>
              <a:t>nationale, sans blanc ni interlignes, timbre et enregistrement. </a:t>
            </a:r>
          </a:p>
          <a:p>
            <a:pPr marL="109728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221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Remarque…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556792"/>
            <a:ext cx="7499176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2800" dirty="0"/>
              <a:t>Le recours au </a:t>
            </a:r>
            <a:r>
              <a:rPr lang="fr-FR" sz="2800" dirty="0">
                <a:solidFill>
                  <a:schemeClr val="bg2">
                    <a:lumMod val="50000"/>
                  </a:schemeClr>
                </a:solidFill>
              </a:rPr>
              <a:t>procédé de l’acte authentique</a:t>
            </a:r>
            <a:r>
              <a:rPr lang="fr-FR" sz="2800" dirty="0"/>
              <a:t> ne dépend pas toujours du bon vouloir des contractants. </a:t>
            </a:r>
          </a:p>
          <a:p>
            <a:pPr algn="just">
              <a:spcBef>
                <a:spcPts val="0"/>
              </a:spcBef>
            </a:pPr>
            <a:r>
              <a:rPr lang="fr-FR" sz="2800" dirty="0"/>
              <a:t>Le droit impose pour certains actes leur établissement sous forme authentique : </a:t>
            </a:r>
            <a:endParaRPr lang="fr-FR" sz="2800" dirty="0" smtClean="0"/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800" dirty="0" smtClean="0"/>
              <a:t>transfert </a:t>
            </a:r>
            <a:r>
              <a:rPr lang="fr-FR" sz="2800" dirty="0"/>
              <a:t>de </a:t>
            </a:r>
            <a:r>
              <a:rPr lang="fr-FR" sz="2800" dirty="0" smtClean="0"/>
              <a:t>propriété </a:t>
            </a:r>
            <a:r>
              <a:rPr lang="fr-FR" sz="2800" dirty="0"/>
              <a:t>des immeubles</a:t>
            </a:r>
            <a:r>
              <a:rPr lang="fr-FR" sz="2800" dirty="0" smtClean="0"/>
              <a:t>,</a:t>
            </a:r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800" dirty="0" smtClean="0"/>
              <a:t>mariage</a:t>
            </a:r>
            <a:r>
              <a:rPr lang="fr-FR" sz="2800" dirty="0"/>
              <a:t>, </a:t>
            </a:r>
            <a:endParaRPr lang="fr-FR" sz="2800" dirty="0" smtClean="0"/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800" dirty="0"/>
              <a:t>n</a:t>
            </a:r>
            <a:r>
              <a:rPr lang="fr-FR" sz="2800" dirty="0" smtClean="0"/>
              <a:t>aissance,</a:t>
            </a:r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800" dirty="0" smtClean="0"/>
              <a:t>décès</a:t>
            </a:r>
            <a:r>
              <a:rPr lang="fr-FR" sz="2800" dirty="0"/>
              <a:t>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56575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67544" y="197768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b. L’acte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sous seing privé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495325"/>
            <a:ext cx="7632848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L’acte sous seing privé</a:t>
            </a:r>
            <a:r>
              <a:rPr lang="fr-FR" dirty="0"/>
              <a:t> se définit comme un écrit contenant la signature des parties.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Il peut être: </a:t>
            </a:r>
            <a:r>
              <a:rPr lang="fr-FR" dirty="0" smtClean="0"/>
              <a:t>écrit </a:t>
            </a:r>
            <a:r>
              <a:rPr lang="fr-FR" dirty="0"/>
              <a:t>dans n’importe quelle langue, par les parties ou des tiers, à la main ou par quelque procédé mécanique.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formalité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est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fondamentale:</a:t>
            </a:r>
            <a:r>
              <a:rPr lang="fr-FR" dirty="0" smtClean="0"/>
              <a:t> </a:t>
            </a:r>
            <a:r>
              <a:rPr lang="fr-FR" dirty="0"/>
              <a:t>la signature </a:t>
            </a:r>
            <a:r>
              <a:rPr lang="fr-FR" dirty="0" smtClean="0"/>
              <a:t>de(s) l’auteur(s) pour manifester l’accord.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54496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c. L’aveu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judiciaire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87624" y="1481328"/>
            <a:ext cx="7499176" cy="5116024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fr-FR" sz="2200" dirty="0">
                <a:solidFill>
                  <a:schemeClr val="accent3">
                    <a:lumMod val="75000"/>
                  </a:schemeClr>
                </a:solidFill>
              </a:rPr>
              <a:t>L’aveu judiciaire </a:t>
            </a:r>
            <a:r>
              <a:rPr lang="fr-FR" sz="2200" dirty="0" smtClean="0"/>
              <a:t>une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déclaration</a:t>
            </a:r>
            <a:r>
              <a:rPr lang="fr-FR" sz="2200" dirty="0" smtClean="0"/>
              <a:t> </a:t>
            </a:r>
            <a:r>
              <a:rPr lang="fr-FR" sz="2200" dirty="0"/>
              <a:t>par laquelle une partie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reconnaît</a:t>
            </a:r>
            <a:r>
              <a:rPr lang="fr-FR" sz="2200" dirty="0"/>
              <a:t> l’existence d’un fait ou d’un acte dont la partie adverse se </a:t>
            </a:r>
            <a:r>
              <a:rPr lang="fr-FR" sz="2200" dirty="0" smtClean="0"/>
              <a:t>prévaut. </a:t>
            </a:r>
            <a:r>
              <a:rPr lang="fr-FR" sz="2200" dirty="0" smtClean="0">
                <a:solidFill>
                  <a:schemeClr val="bg2">
                    <a:lumMod val="50000"/>
                  </a:schemeClr>
                </a:solidFill>
              </a:rPr>
              <a:t>Il se fait soit:</a:t>
            </a:r>
            <a:r>
              <a:rPr lang="fr-FR" sz="2200" dirty="0" smtClean="0"/>
              <a:t> </a:t>
            </a:r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200" dirty="0" smtClean="0"/>
              <a:t>devant </a:t>
            </a:r>
            <a:r>
              <a:rPr lang="fr-FR" sz="2200" dirty="0"/>
              <a:t>le juge </a:t>
            </a:r>
            <a:r>
              <a:rPr lang="fr-FR" sz="2200" dirty="0" smtClean="0"/>
              <a:t>oralement, </a:t>
            </a:r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200" dirty="0" smtClean="0"/>
              <a:t>à </a:t>
            </a:r>
            <a:r>
              <a:rPr lang="fr-FR" sz="2200" dirty="0"/>
              <a:t>l’occasion d’un interrogatoire, </a:t>
            </a:r>
            <a:endParaRPr lang="fr-FR" sz="2200" dirty="0" smtClean="0"/>
          </a:p>
          <a:p>
            <a:pPr marL="1065213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2200" dirty="0" smtClean="0"/>
              <a:t>dans </a:t>
            </a:r>
            <a:r>
              <a:rPr lang="fr-FR" sz="2200" dirty="0"/>
              <a:t>des conditions écrites</a:t>
            </a:r>
            <a:r>
              <a:rPr lang="fr-FR" sz="2200" dirty="0" smtClean="0"/>
              <a:t>.</a:t>
            </a:r>
            <a:endParaRPr lang="fr-FR" sz="2200" dirty="0"/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L’aveu judiciaire </a:t>
            </a:r>
            <a:r>
              <a:rPr lang="fr-FR" sz="2200" dirty="0"/>
              <a:t>est aussi efficace que l’écrit et </a:t>
            </a: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sa force probante est absolue. </a:t>
            </a:r>
          </a:p>
          <a:p>
            <a:r>
              <a:rPr lang="fr-FR" sz="2200" dirty="0" smtClean="0"/>
              <a:t>Il se </a:t>
            </a:r>
            <a:r>
              <a:rPr lang="fr-FR" sz="2200" dirty="0"/>
              <a:t>distingue par </a:t>
            </a:r>
            <a:r>
              <a:rPr lang="fr-FR" sz="2200" dirty="0">
                <a:solidFill>
                  <a:schemeClr val="accent3">
                    <a:lumMod val="75000"/>
                  </a:schemeClr>
                </a:solidFill>
              </a:rPr>
              <a:t>deux caractéristiques </a:t>
            </a:r>
            <a:r>
              <a:rPr lang="fr-FR" sz="2200" dirty="0" smtClean="0">
                <a:solidFill>
                  <a:schemeClr val="accent3">
                    <a:lumMod val="75000"/>
                  </a:schemeClr>
                </a:solidFill>
              </a:rPr>
              <a:t>essentielles: </a:t>
            </a:r>
            <a:endParaRPr lang="fr-FR" sz="2200" dirty="0">
              <a:solidFill>
                <a:schemeClr val="accent3">
                  <a:lumMod val="75000"/>
                </a:schemeClr>
              </a:solidFill>
            </a:endParaRPr>
          </a:p>
          <a:p>
            <a:pPr marL="1065213" indent="-255588" algn="just">
              <a:buFont typeface="Courier New" pitchFamily="49" charset="0"/>
              <a:buChar char="o"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L’irrévocabilité :</a:t>
            </a:r>
            <a:r>
              <a:rPr lang="fr-FR" sz="2200" dirty="0"/>
              <a:t> la partie ayant avoué le fait ou l’acte ne peut se rétracter ultérieurement ; </a:t>
            </a:r>
          </a:p>
          <a:p>
            <a:pPr marL="1065213" indent="-255588" algn="just">
              <a:buFont typeface="Courier New" pitchFamily="49" charset="0"/>
              <a:buChar char="o"/>
            </a:pPr>
            <a:r>
              <a:rPr lang="fr-FR" sz="2200" dirty="0">
                <a:solidFill>
                  <a:schemeClr val="bg2">
                    <a:lumMod val="50000"/>
                  </a:schemeClr>
                </a:solidFill>
              </a:rPr>
              <a:t>L’indivisibilité :</a:t>
            </a:r>
            <a:r>
              <a:rPr lang="fr-FR" sz="2200" dirty="0"/>
              <a:t> </a:t>
            </a:r>
            <a:r>
              <a:rPr lang="fr-FR" sz="2200" dirty="0" smtClean="0"/>
              <a:t>il doit </a:t>
            </a:r>
            <a:r>
              <a:rPr lang="fr-FR" sz="2200" dirty="0"/>
              <a:t>être pris dans son ensemble sans </a:t>
            </a:r>
            <a:r>
              <a:rPr lang="fr-FR" sz="2200" dirty="0" smtClean="0"/>
              <a:t>pouvoir en retrancher quelque chose. 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704401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428604"/>
            <a:ext cx="7859216" cy="6072230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fr-FR" dirty="0" smtClean="0"/>
              <a:t>Selon l’étude « Know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Contracts</a:t>
            </a:r>
            <a:r>
              <a:rPr lang="fr-FR" dirty="0" smtClean="0"/>
              <a:t> » réalisée par le cabinet d'avocats français Taj, 40 % des entreprises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ne formalisent pas systématiquement leurs relations commerciales par écrit</a:t>
            </a:r>
            <a:r>
              <a:rPr lang="fr-FR" b="1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fr-FR" b="1" dirty="0" smtClean="0"/>
              <a:t> </a:t>
            </a:r>
          </a:p>
          <a:p>
            <a:pPr algn="just" fontAlgn="base">
              <a:buNone/>
            </a:pPr>
            <a:endParaRPr lang="fr-FR" b="1" dirty="0" smtClean="0"/>
          </a:p>
          <a:p>
            <a:pPr algn="just" fontAlgn="base"/>
            <a:r>
              <a:rPr lang="fr-FR" dirty="0" smtClean="0"/>
              <a:t>Néanmoins, le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contrat écrit </a:t>
            </a:r>
            <a:r>
              <a:rPr lang="fr-FR" dirty="0" smtClean="0"/>
              <a:t>joue un rôle primordial dans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sécurisation </a:t>
            </a:r>
            <a:r>
              <a:rPr lang="fr-FR" dirty="0" smtClean="0"/>
              <a:t>des relations commerciales du fait qu’il : </a:t>
            </a:r>
            <a:endParaRPr lang="fr-FR" b="1" dirty="0" smtClean="0"/>
          </a:p>
          <a:p>
            <a:pPr marL="887413" indent="-255588" algn="just" fontAlgn="base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demeure la preuve </a:t>
            </a:r>
            <a:r>
              <a:rPr lang="fr-FR" dirty="0" smtClean="0"/>
              <a:t>par excellence de l’existence de la relation commerciale ;</a:t>
            </a:r>
            <a:endParaRPr lang="fr-FR" b="1" dirty="0" smtClean="0"/>
          </a:p>
          <a:p>
            <a:pPr marL="887413" indent="-255588" algn="just" fontAlgn="base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minimise les risques </a:t>
            </a:r>
            <a:r>
              <a:rPr lang="fr-FR" dirty="0" smtClean="0"/>
              <a:t>juridiques et protège les intérêts de chacun, </a:t>
            </a:r>
            <a:endParaRPr lang="fr-FR" b="1" dirty="0" smtClean="0"/>
          </a:p>
          <a:p>
            <a:pPr marL="887413" indent="-255588" algn="just" fontAlgn="base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permet d’inclure des clauses </a:t>
            </a:r>
            <a:r>
              <a:rPr lang="fr-FR" dirty="0" smtClean="0"/>
              <a:t>essentielles dans l’accord.</a:t>
            </a:r>
            <a:endParaRPr lang="fr-FR" b="1" dirty="0" smtClean="0"/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85434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d. 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serment décisoire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1196752"/>
            <a:ext cx="7653536" cy="4968552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Le serment décisoire est une procédure par laquelle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une partie au procès demande à l’autre</a:t>
            </a:r>
            <a:r>
              <a:rPr lang="fr-FR" dirty="0"/>
              <a:t> d’affirmer, face au juge et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sous serment, </a:t>
            </a:r>
            <a:r>
              <a:rPr lang="fr-FR" dirty="0"/>
              <a:t>la véracité de sa prétention.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L’adversaire dispose alors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trois options :</a:t>
            </a:r>
            <a:r>
              <a:rPr lang="fr-FR" dirty="0"/>
              <a:t> </a:t>
            </a:r>
          </a:p>
          <a:p>
            <a:pPr marL="1162050" indent="-255588" algn="just">
              <a:buFont typeface="Courier New" pitchFamily="49" charset="0"/>
              <a:buChar char="o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prêter</a:t>
            </a:r>
            <a:r>
              <a:rPr lang="fr-FR" dirty="0"/>
              <a:t> serment et </a:t>
            </a:r>
            <a:r>
              <a:rPr lang="fr-FR" dirty="0" smtClean="0"/>
              <a:t>gagner le </a:t>
            </a:r>
            <a:r>
              <a:rPr lang="fr-FR" dirty="0"/>
              <a:t>procès ; </a:t>
            </a:r>
          </a:p>
          <a:p>
            <a:pPr marL="1162050" indent="-255588" algn="just">
              <a:buFont typeface="Courier New" pitchFamily="49" charset="0"/>
              <a:buChar char="o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refuser</a:t>
            </a:r>
            <a:r>
              <a:rPr lang="fr-FR" dirty="0"/>
              <a:t> et donner raison à l’autre partie ; </a:t>
            </a:r>
          </a:p>
          <a:p>
            <a:pPr marL="1162050" indent="-255588" algn="just">
              <a:buFont typeface="Courier New" pitchFamily="49" charset="0"/>
              <a:buChar char="o"/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déférer</a:t>
            </a:r>
            <a:r>
              <a:rPr lang="fr-FR" dirty="0"/>
              <a:t> </a:t>
            </a:r>
            <a:r>
              <a:rPr lang="fr-FR" dirty="0" smtClean="0"/>
              <a:t>le </a:t>
            </a:r>
            <a:r>
              <a:rPr lang="fr-FR" dirty="0"/>
              <a:t>serment au plaideur </a:t>
            </a:r>
            <a:r>
              <a:rPr lang="fr-FR" dirty="0" smtClean="0"/>
              <a:t>qui soit: </a:t>
            </a:r>
          </a:p>
          <a:p>
            <a:pPr marL="1887538" indent="-292100" algn="just">
              <a:buFont typeface="Arial" pitchFamily="34" charset="0"/>
              <a:buChar char="•"/>
            </a:pPr>
            <a:r>
              <a:rPr lang="fr-FR" dirty="0"/>
              <a:t>p</a:t>
            </a:r>
            <a:r>
              <a:rPr lang="fr-FR" dirty="0" smtClean="0"/>
              <a:t>rête serment et </a:t>
            </a:r>
            <a:r>
              <a:rPr lang="fr-FR" dirty="0"/>
              <a:t>gagne le procès ; </a:t>
            </a:r>
            <a:endParaRPr lang="fr-FR" dirty="0" smtClean="0"/>
          </a:p>
          <a:p>
            <a:pPr marL="1887538" indent="-292100" algn="just">
              <a:buFont typeface="Arial" pitchFamily="34" charset="0"/>
              <a:buChar char="•"/>
            </a:pPr>
            <a:r>
              <a:rPr lang="fr-FR" dirty="0" smtClean="0"/>
              <a:t>refuse de le faire et perd le procès. </a:t>
            </a:r>
            <a:endParaRPr lang="fr-FR" dirty="0"/>
          </a:p>
          <a:p>
            <a:pPr marL="109728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1102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-108520" y="1637928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>
                <a:effectLst/>
              </a:rPr>
              <a:t>Deuxièmement.</a:t>
            </a:r>
            <a:br>
              <a:rPr lang="fr-FR" dirty="0" smtClean="0"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Les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preuves imparfaites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0638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Les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preuves </a:t>
            </a:r>
            <a:b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imparfaites </a:t>
            </a:r>
            <a:r>
              <a:rPr lang="fr-FR" dirty="0" smtClean="0">
                <a:effectLst/>
              </a:rPr>
              <a:t>sont</a:t>
            </a:r>
            <a:r>
              <a:rPr lang="fr-FR" dirty="0">
                <a:effectLst/>
              </a:rPr>
              <a:t> : </a:t>
            </a:r>
            <a:br>
              <a:rPr lang="fr-FR" dirty="0">
                <a:effectLst/>
              </a:rPr>
            </a:b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2143397"/>
            <a:ext cx="8229600" cy="4525963"/>
          </a:xfrm>
        </p:spPr>
        <p:txBody>
          <a:bodyPr/>
          <a:lstStyle/>
          <a:p>
            <a:pPr marL="1085850" indent="-347663"/>
            <a:r>
              <a:rPr lang="fr-FR" dirty="0"/>
              <a:t>Le témoignage, </a:t>
            </a:r>
          </a:p>
          <a:p>
            <a:pPr marL="1085850" indent="-347663"/>
            <a:r>
              <a:rPr lang="fr-FR" dirty="0"/>
              <a:t>Les présomptions, </a:t>
            </a:r>
          </a:p>
          <a:p>
            <a:pPr marL="1085850" indent="-347663"/>
            <a:r>
              <a:rPr lang="fr-FR" dirty="0"/>
              <a:t>Le serment </a:t>
            </a:r>
            <a:r>
              <a:rPr lang="fr-FR" dirty="0" smtClean="0"/>
              <a:t>supplétoire</a:t>
            </a:r>
            <a:r>
              <a:rPr lang="fr-FR" dirty="0"/>
              <a:t>,</a:t>
            </a:r>
            <a:r>
              <a:rPr lang="fr-FR" dirty="0" smtClean="0"/>
              <a:t> </a:t>
            </a:r>
            <a:endParaRPr lang="fr-FR" dirty="0"/>
          </a:p>
          <a:p>
            <a:pPr marL="1085850" indent="-347663"/>
            <a:r>
              <a:rPr lang="fr-FR" dirty="0"/>
              <a:t>L’aveu extra judiciaire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67697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a. 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témoignage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481328"/>
            <a:ext cx="7643192" cy="497200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La preuve testimoniale </a:t>
            </a:r>
            <a:r>
              <a:rPr lang="fr-FR" dirty="0" smtClean="0"/>
              <a:t>est une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déclaration</a:t>
            </a:r>
            <a:r>
              <a:rPr lang="fr-FR" dirty="0"/>
              <a:t> faite par une personne sur des faits dont elle a eu personnellement </a:t>
            </a:r>
            <a:r>
              <a:rPr lang="fr-FR" dirty="0" smtClean="0"/>
              <a:t>connaissance. Elle se fait: </a:t>
            </a:r>
            <a:endParaRPr lang="fr-FR" dirty="0"/>
          </a:p>
          <a:p>
            <a:pPr marL="1355725" indent="-255588" algn="just">
              <a:buFont typeface="Courier New" pitchFamily="49" charset="0"/>
              <a:buChar char="o"/>
            </a:pPr>
            <a:r>
              <a:rPr lang="fr-FR" dirty="0" smtClean="0"/>
              <a:t>sous </a:t>
            </a:r>
            <a:r>
              <a:rPr lang="fr-FR" dirty="0"/>
              <a:t>forme </a:t>
            </a:r>
            <a:r>
              <a:rPr lang="fr-FR" dirty="0" smtClean="0"/>
              <a:t>orale,</a:t>
            </a:r>
          </a:p>
          <a:p>
            <a:pPr marL="1355725" indent="-255588" algn="just">
              <a:buFont typeface="Courier New" pitchFamily="49" charset="0"/>
              <a:buChar char="o"/>
            </a:pPr>
            <a:r>
              <a:rPr lang="fr-FR" dirty="0" smtClean="0"/>
              <a:t>sous forme écrite. </a:t>
            </a:r>
          </a:p>
          <a:p>
            <a:pPr marL="1100137" indent="0" algn="just">
              <a:buNone/>
            </a:pPr>
            <a:endParaRPr lang="fr-FR" dirty="0" smtClean="0"/>
          </a:p>
          <a:p>
            <a:pPr algn="just"/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La </a:t>
            </a: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force probante </a:t>
            </a:r>
            <a:r>
              <a:rPr lang="fr-FR" dirty="0"/>
              <a:t>du témoignage est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pur fait :</a:t>
            </a:r>
            <a:r>
              <a:rPr lang="fr-FR" dirty="0"/>
              <a:t> elle dépend de la </a:t>
            </a:r>
            <a:r>
              <a:rPr lang="fr-FR" dirty="0" smtClean="0"/>
              <a:t>conviction du </a:t>
            </a:r>
            <a:r>
              <a:rPr lang="fr-FR" dirty="0"/>
              <a:t>juge</a:t>
            </a:r>
            <a:r>
              <a:rPr lang="fr-FR" dirty="0" smtClean="0"/>
              <a:t>.</a:t>
            </a:r>
          </a:p>
          <a:p>
            <a:pPr marL="109728" indent="0" algn="just">
              <a:buNone/>
            </a:pPr>
            <a:r>
              <a:rPr lang="fr-FR" dirty="0" smtClean="0"/>
              <a:t> </a:t>
            </a:r>
            <a:endParaRPr lang="fr-FR" dirty="0"/>
          </a:p>
          <a:p>
            <a:pPr algn="just"/>
            <a:r>
              <a:rPr lang="fr-FR" dirty="0"/>
              <a:t>Le témoignage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n’est pas admis </a:t>
            </a:r>
            <a:r>
              <a:rPr lang="fr-FR" dirty="0"/>
              <a:t>dans les litiges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droit civil </a:t>
            </a:r>
            <a:r>
              <a:rPr lang="fr-FR" dirty="0"/>
              <a:t>(contrats et obligations) ;</a:t>
            </a:r>
          </a:p>
          <a:p>
            <a:pPr marL="357188" indent="0" algn="just">
              <a:buNone/>
            </a:pPr>
            <a:r>
              <a:rPr lang="fr-FR" dirty="0">
                <a:solidFill>
                  <a:schemeClr val="accent3">
                    <a:lumMod val="75000"/>
                  </a:schemeClr>
                </a:solidFill>
              </a:rPr>
              <a:t>Article 333 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du code civil:</a:t>
            </a:r>
            <a:r>
              <a:rPr lang="fr-FR" dirty="0" smtClean="0"/>
              <a:t>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« La preuve d’un acte juridique ou celle de l’extinction de l’obligation, ne peut être faite par témoins si sa valeur est supérieure à 100.000 DA ou est indéterminée. »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7279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b. Les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présomptions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043608" y="1279301"/>
            <a:ext cx="7643192" cy="4597971"/>
          </a:xfrm>
        </p:spPr>
        <p:txBody>
          <a:bodyPr>
            <a:normAutofit fontScale="92500" lnSpcReduction="20000"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Les présomptions renvoient aux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déductions logiques du juge</a:t>
            </a:r>
            <a:r>
              <a:rPr lang="fr-FR" dirty="0"/>
              <a:t> à partir de faits connus.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C’est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un mode de raisonnement</a:t>
            </a:r>
            <a:r>
              <a:rPr lang="fr-FR" dirty="0"/>
              <a:t> qui permet au juge de fonder son intime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conviction. 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Exemple d’une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présomption de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libération :</a:t>
            </a:r>
            <a:r>
              <a:rPr lang="fr-FR" dirty="0"/>
              <a:t> remise par le créancier au débiteur du titre original sous signature privée. </a:t>
            </a:r>
          </a:p>
          <a:p>
            <a:pPr algn="just">
              <a:spcBef>
                <a:spcPts val="800"/>
              </a:spcBef>
            </a:pP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présomption: 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fr-FR" dirty="0" smtClean="0"/>
              <a:t>doit </a:t>
            </a:r>
            <a:r>
              <a:rPr lang="fr-FR" dirty="0"/>
              <a:t>être grave, précise et concordante ; </a:t>
            </a:r>
          </a:p>
          <a:p>
            <a:pPr marL="898525" indent="-255588" algn="just">
              <a:buFont typeface="Courier New" pitchFamily="49" charset="0"/>
              <a:buChar char="o"/>
            </a:pPr>
            <a:r>
              <a:rPr lang="fr-FR" dirty="0" smtClean="0"/>
              <a:t>n’est </a:t>
            </a:r>
            <a:r>
              <a:rPr lang="fr-FR" dirty="0"/>
              <a:t>pas admise dans les matières civiles. </a:t>
            </a:r>
          </a:p>
          <a:p>
            <a:pPr marL="109728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20444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pPr algn="r"/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c. Le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serment supplétoire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1567333"/>
            <a:ext cx="7571184" cy="4525963"/>
          </a:xfrm>
        </p:spPr>
        <p:txBody>
          <a:bodyPr>
            <a:norm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3000" dirty="0">
                <a:solidFill>
                  <a:schemeClr val="accent3">
                    <a:lumMod val="75000"/>
                  </a:schemeClr>
                </a:solidFill>
              </a:rPr>
              <a:t>Le serment supplétoire</a:t>
            </a:r>
            <a:r>
              <a:rPr lang="fr-FR" sz="3000" dirty="0"/>
              <a:t> est un </a:t>
            </a:r>
            <a:r>
              <a:rPr lang="fr-FR" sz="3000" dirty="0">
                <a:solidFill>
                  <a:schemeClr val="bg2">
                    <a:lumMod val="50000"/>
                  </a:schemeClr>
                </a:solidFill>
              </a:rPr>
              <a:t>serment déféré par le juge</a:t>
            </a:r>
            <a:r>
              <a:rPr lang="fr-FR" sz="3000" dirty="0"/>
              <a:t> à l’une des parties en vue de compléter son information.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sz="3000" dirty="0">
                <a:solidFill>
                  <a:schemeClr val="accent3">
                    <a:lumMod val="75000"/>
                  </a:schemeClr>
                </a:solidFill>
              </a:rPr>
              <a:t>La différence</a:t>
            </a:r>
            <a:r>
              <a:rPr lang="fr-FR" sz="3000" dirty="0"/>
              <a:t> entre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serment supplétoire</a:t>
            </a:r>
            <a:r>
              <a:rPr lang="fr-FR" sz="3000" dirty="0" smtClean="0"/>
              <a:t> et </a:t>
            </a:r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serment décisoire:</a:t>
            </a:r>
            <a:r>
              <a:rPr lang="fr-FR" sz="3000" dirty="0" smtClean="0"/>
              <a:t> </a:t>
            </a:r>
          </a:p>
          <a:p>
            <a:pPr marL="1431925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3000" dirty="0" smtClean="0"/>
              <a:t>Il est à la </a:t>
            </a:r>
            <a:r>
              <a:rPr lang="fr-FR" sz="3000" dirty="0"/>
              <a:t>discrétion du juge</a:t>
            </a:r>
            <a:r>
              <a:rPr lang="fr-FR" sz="3000" dirty="0" smtClean="0"/>
              <a:t>.</a:t>
            </a:r>
          </a:p>
          <a:p>
            <a:pPr marL="1431925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sz="3000" dirty="0" smtClean="0"/>
              <a:t>Sa force probante est imparfaite.</a:t>
            </a:r>
            <a:endParaRPr lang="fr-FR" sz="3000" dirty="0"/>
          </a:p>
        </p:txBody>
      </p:sp>
    </p:spTree>
    <p:extLst>
      <p:ext uri="{BB962C8B-B14F-4D97-AF65-F5344CB8AC3E}">
        <p14:creationId xmlns:p14="http://schemas.microsoft.com/office/powerpoint/2010/main" val="96004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fr-FR" smtClean="0">
                <a:solidFill>
                  <a:schemeClr val="bg2">
                    <a:lumMod val="50000"/>
                  </a:schemeClr>
                </a:solidFill>
                <a:effectLst/>
              </a:rPr>
              <a:t>d.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L’aveu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extra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judiciaire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259632" y="1639341"/>
            <a:ext cx="7488832" cy="4525963"/>
          </a:xfrm>
        </p:spPr>
        <p:txBody>
          <a:bodyPr/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L’aveu extra judiciaire est </a:t>
            </a:r>
            <a:r>
              <a:rPr lang="fr-FR" dirty="0" smtClean="0"/>
              <a:t>la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reconnaissance</a:t>
            </a:r>
            <a:r>
              <a:rPr lang="fr-FR" dirty="0" smtClean="0"/>
              <a:t> des faits allégués par une des </a:t>
            </a:r>
            <a:r>
              <a:rPr lang="fr-FR" dirty="0"/>
              <a:t>parties effectue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en dehors du procès. </a:t>
            </a:r>
          </a:p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fr-FR" dirty="0"/>
              <a:t>Ce mode de preuve s’intègre dans la catégorie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des présomptions:</a:t>
            </a:r>
            <a:r>
              <a:rPr lang="fr-FR" dirty="0"/>
              <a:t> </a:t>
            </a:r>
            <a:endParaRPr lang="fr-FR" dirty="0" smtClean="0"/>
          </a:p>
          <a:p>
            <a:pPr marL="1431925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dirty="0" smtClean="0"/>
              <a:t>il </a:t>
            </a:r>
            <a:r>
              <a:rPr lang="fr-FR" dirty="0"/>
              <a:t>ne lie pas le </a:t>
            </a:r>
            <a:r>
              <a:rPr lang="fr-FR" dirty="0" smtClean="0"/>
              <a:t>juge;</a:t>
            </a:r>
          </a:p>
          <a:p>
            <a:pPr marL="1431925" indent="-255588" algn="just">
              <a:spcBef>
                <a:spcPts val="0"/>
              </a:spcBef>
              <a:buFont typeface="Courier New" pitchFamily="49" charset="0"/>
              <a:buChar char="o"/>
            </a:pPr>
            <a:r>
              <a:rPr lang="fr-FR" dirty="0" smtClean="0"/>
              <a:t>il n’est </a:t>
            </a:r>
            <a:r>
              <a:rPr lang="fr-FR" dirty="0"/>
              <a:t>pas admis </a:t>
            </a:r>
            <a:r>
              <a:rPr lang="fr-FR" dirty="0" smtClean="0"/>
              <a:t>en matière civile. </a:t>
            </a:r>
            <a:endParaRPr lang="fr-FR" dirty="0"/>
          </a:p>
          <a:p>
            <a:pPr marL="109728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82989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179512" y="2132856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>
                <a:effectLst/>
              </a:rPr>
              <a:t>Qu’en est-il de la recevabilité </a:t>
            </a:r>
            <a:r>
              <a:rPr lang="fr-FR" dirty="0" smtClean="0">
                <a:effectLst/>
              </a:rPr>
              <a:t/>
            </a:r>
            <a:br>
              <a:rPr lang="fr-FR" dirty="0" smtClean="0">
                <a:effectLst/>
              </a:rPr>
            </a:br>
            <a:r>
              <a:rPr lang="fr-FR" dirty="0" smtClean="0">
                <a:solidFill>
                  <a:schemeClr val="bg2">
                    <a:lumMod val="50000"/>
                  </a:schemeClr>
                </a:solidFill>
                <a:effectLst/>
              </a:rPr>
              <a:t>des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  <a:t>procédés modernes de communication ? </a:t>
            </a:r>
            <a:br>
              <a:rPr lang="fr-FR" dirty="0">
                <a:solidFill>
                  <a:schemeClr val="bg2">
                    <a:lumMod val="50000"/>
                  </a:schemeClr>
                </a:solidFill>
                <a:effectLst/>
              </a:rPr>
            </a:br>
            <a:endParaRPr lang="fr-F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531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548680"/>
            <a:ext cx="7571184" cy="509857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loi n°05-10 du 20 juin 2005</a:t>
            </a:r>
            <a:r>
              <a:rPr lang="fr-FR" dirty="0"/>
              <a:t> </a:t>
            </a:r>
            <a:r>
              <a:rPr lang="fr-FR" dirty="0" smtClean="0"/>
              <a:t>a </a:t>
            </a:r>
            <a:r>
              <a:rPr lang="fr-FR" dirty="0"/>
              <a:t>levé le doute sur l’admissibilité des moyens de preuve numérique</a:t>
            </a:r>
            <a:r>
              <a:rPr lang="fr-FR" dirty="0" smtClean="0"/>
              <a:t>.</a:t>
            </a:r>
          </a:p>
          <a:p>
            <a:pPr marL="109728" indent="0" algn="just">
              <a:buNone/>
            </a:pPr>
            <a:r>
              <a:rPr lang="fr-FR" dirty="0" smtClean="0"/>
              <a:t> </a:t>
            </a:r>
            <a:endParaRPr lang="fr-FR" dirty="0"/>
          </a:p>
          <a:p>
            <a:pPr algn="just"/>
            <a:r>
              <a:rPr lang="fr-FR" dirty="0"/>
              <a:t>Article 323 bis : </a:t>
            </a:r>
            <a:r>
              <a:rPr lang="fr-FR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« L’écrit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sous forme électronique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est admis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tant que preuve au même titre que l’écrit sur support papier, à la condition que puisse être dûment identifiée la personne dont il émane et qu’il soit établi et conservé dans des conditions de nature à en garantir l’intégrité ».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05000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 smtClean="0"/>
              <a:t>Sources</a:t>
            </a:r>
            <a:endParaRPr lang="fr-FR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fr-FR" sz="3400" b="1" dirty="0" smtClean="0"/>
              <a:t>Ouvrages</a:t>
            </a:r>
            <a:r>
              <a:rPr lang="fr-FR" sz="3400" dirty="0" smtClean="0"/>
              <a:t> 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Ben </a:t>
            </a:r>
            <a:r>
              <a:rPr lang="fr-FR" sz="3400" dirty="0" err="1" smtClean="0"/>
              <a:t>Ammou</a:t>
            </a:r>
            <a:r>
              <a:rPr lang="fr-FR" sz="3400" dirty="0" smtClean="0"/>
              <a:t> </a:t>
            </a:r>
            <a:r>
              <a:rPr lang="fr-FR" sz="3400" dirty="0" err="1" smtClean="0"/>
              <a:t>Nadhir</a:t>
            </a:r>
            <a:r>
              <a:rPr lang="fr-FR" sz="3400" dirty="0" smtClean="0"/>
              <a:t>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Tunis,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Clavier Jean-Pierre, Lucas François-Xavier, </a:t>
            </a:r>
            <a:r>
              <a:rPr lang="fr-FR" sz="3400" i="1" dirty="0" smtClean="0"/>
              <a:t>Droit commercial</a:t>
            </a:r>
            <a:r>
              <a:rPr lang="fr-FR" sz="3400" dirty="0" smtClean="0"/>
              <a:t>, Flammarion, Paris, 2003.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err="1" smtClean="0"/>
              <a:t>Coulon</a:t>
            </a:r>
            <a:r>
              <a:rPr lang="fr-FR" sz="3400" dirty="0" smtClean="0"/>
              <a:t> Olivier, </a:t>
            </a:r>
            <a:r>
              <a:rPr lang="fr-FR" sz="3400" i="1" dirty="0" smtClean="0"/>
              <a:t>Cours de droit commercial</a:t>
            </a:r>
            <a:r>
              <a:rPr lang="fr-FR" sz="3400" dirty="0" smtClean="0"/>
              <a:t>, Université Catholique de Louvain, 2010. 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Rapin A., </a:t>
            </a:r>
            <a:r>
              <a:rPr lang="fr-FR" sz="3400" dirty="0" err="1" smtClean="0"/>
              <a:t>Dupouy</a:t>
            </a:r>
            <a:r>
              <a:rPr lang="fr-FR" sz="3400" dirty="0" smtClean="0"/>
              <a:t> C., Poly J., </a:t>
            </a:r>
            <a:r>
              <a:rPr lang="fr-FR" sz="3400" i="1" dirty="0" smtClean="0"/>
              <a:t>Précis de droit commercial, tome 1</a:t>
            </a:r>
            <a:r>
              <a:rPr lang="fr-FR" sz="3400" dirty="0" smtClean="0"/>
              <a:t>, </a:t>
            </a:r>
            <a:r>
              <a:rPr lang="fr-FR" sz="3400" dirty="0" err="1" smtClean="0"/>
              <a:t>Dunod</a:t>
            </a:r>
            <a:r>
              <a:rPr lang="fr-FR" sz="3400" dirty="0" smtClean="0"/>
              <a:t>, Paris – Bruxelles – D, Montréal, 1968.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Blaise Jean-Bernard, </a:t>
            </a:r>
            <a:r>
              <a:rPr lang="fr-FR" sz="3400" i="1" dirty="0" smtClean="0"/>
              <a:t>Introduction au droit des affaires, </a:t>
            </a:r>
            <a:r>
              <a:rPr lang="fr-FR" sz="3400" dirty="0" smtClean="0"/>
              <a:t>fiche rédigé par </a:t>
            </a:r>
            <a:r>
              <a:rPr lang="fr-FR" sz="3400" dirty="0" err="1" smtClean="0"/>
              <a:t>Chenaouy</a:t>
            </a:r>
            <a:r>
              <a:rPr lang="fr-FR" sz="3400" dirty="0" smtClean="0"/>
              <a:t>, Paris, </a:t>
            </a:r>
            <a:r>
              <a:rPr lang="fr-FR" sz="3400" dirty="0" err="1" smtClean="0"/>
              <a:t>s.d</a:t>
            </a:r>
            <a:r>
              <a:rPr lang="fr-FR" sz="3400" dirty="0" smtClean="0"/>
              <a:t>.  </a:t>
            </a:r>
          </a:p>
          <a:p>
            <a:pPr algn="just">
              <a:buNone/>
            </a:pPr>
            <a:r>
              <a:rPr lang="fr-FR" sz="3400" dirty="0" smtClean="0"/>
              <a:t> </a:t>
            </a:r>
          </a:p>
          <a:p>
            <a:pPr algn="just"/>
            <a:r>
              <a:rPr lang="fr-FR" sz="3400" b="1" dirty="0" smtClean="0"/>
              <a:t>Site internet : 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http://fsecsg.ummto.dz/wp-content/uploads/2018/05/droit-de-commerce.pdf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u="sng" dirty="0" smtClean="0"/>
              <a:t>https://www.dictionnaire-juridique.com/definition/solidarite.php#:~:text=La%20%22solidarit%C3%A9%22%20est%20le%20rapport,et%20sans%20la%20pr%C3%A9sence%20des</a:t>
            </a:r>
            <a:endParaRPr lang="fr-FR" sz="3400" dirty="0" smtClean="0"/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https://aurelienbamde.com/2017/09/20/la-solidarite-active-et-passive-regime-juridique/</a:t>
            </a:r>
          </a:p>
          <a:p>
            <a:pPr marL="890588" indent="-255588" algn="just">
              <a:buFont typeface="Courier New" pitchFamily="49" charset="0"/>
              <a:buChar char="o"/>
            </a:pPr>
            <a:r>
              <a:rPr lang="fr-FR" sz="3400" dirty="0" smtClean="0"/>
              <a:t>https://florianernotte.be/matieres/faillite/</a:t>
            </a:r>
          </a:p>
        </p:txBody>
      </p:sp>
    </p:spTree>
    <p:extLst>
      <p:ext uri="{BB962C8B-B14F-4D97-AF65-F5344CB8AC3E}">
        <p14:creationId xmlns:p14="http://schemas.microsoft.com/office/powerpoint/2010/main" val="372778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1115616" y="857232"/>
            <a:ext cx="7571184" cy="5150059"/>
          </a:xfrm>
        </p:spPr>
        <p:txBody>
          <a:bodyPr>
            <a:normAutofit/>
          </a:bodyPr>
          <a:lstStyle/>
          <a:p>
            <a:pPr algn="just" fontAlgn="base"/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La sécurisation des relations commerciales </a:t>
            </a:r>
            <a:r>
              <a:rPr lang="fr-FR" dirty="0" smtClean="0"/>
              <a:t>constitue l'un des points clés de la longévité d'une entreprise. </a:t>
            </a:r>
          </a:p>
          <a:p>
            <a:pPr algn="just" fontAlgn="base">
              <a:buNone/>
            </a:pPr>
            <a:endParaRPr lang="fr-FR" dirty="0" smtClean="0"/>
          </a:p>
          <a:p>
            <a:pPr algn="just" fontAlgn="base"/>
            <a:r>
              <a:rPr lang="fr-FR" dirty="0"/>
              <a:t>La relation commerciale doit être </a:t>
            </a:r>
            <a:r>
              <a:rPr lang="fr-FR" dirty="0" smtClean="0"/>
              <a:t>sécurisée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: </a:t>
            </a:r>
            <a:endParaRPr lang="fr-FR" dirty="0">
              <a:solidFill>
                <a:schemeClr val="bg2">
                  <a:lumMod val="50000"/>
                </a:schemeClr>
              </a:solidFill>
            </a:endParaRPr>
          </a:p>
          <a:p>
            <a:pPr marL="887413" indent="-255588" algn="just" fontAlgn="base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avant</a:t>
            </a:r>
            <a:r>
              <a:rPr lang="fr-FR" dirty="0" smtClean="0"/>
              <a:t>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la conclusion </a:t>
            </a:r>
            <a:r>
              <a:rPr lang="fr-FR" dirty="0"/>
              <a:t>du contrat ; </a:t>
            </a:r>
          </a:p>
          <a:p>
            <a:pPr marL="887413" indent="-255588" algn="just" fontAlgn="base">
              <a:buFont typeface="Wingdings" pitchFamily="2" charset="2"/>
              <a:buChar char="§"/>
            </a:pP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lors </a:t>
            </a:r>
            <a:r>
              <a:rPr lang="fr-FR" dirty="0">
                <a:solidFill>
                  <a:schemeClr val="bg2">
                    <a:lumMod val="50000"/>
                  </a:schemeClr>
                </a:solidFill>
              </a:rPr>
              <a:t>de la rédaction </a:t>
            </a:r>
            <a:r>
              <a:rPr lang="fr-FR" dirty="0"/>
              <a:t>du contrat. </a:t>
            </a:r>
          </a:p>
          <a:p>
            <a:pPr algn="just" fontAlgn="base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83356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7158" y="1785926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300" dirty="0" smtClean="0"/>
              <a:t>1. La sécurisation juridique de la relation commerciale </a:t>
            </a:r>
            <a:r>
              <a:rPr lang="fr-FR" sz="3300" dirty="0" smtClean="0">
                <a:solidFill>
                  <a:schemeClr val="bg2">
                    <a:lumMod val="50000"/>
                  </a:schemeClr>
                </a:solidFill>
              </a:rPr>
              <a:t>avant la conclusion du contrat</a:t>
            </a:r>
            <a:br>
              <a:rPr lang="fr-FR" sz="33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sz="33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97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200" dirty="0" smtClean="0"/>
              <a:t>Que signifie </a:t>
            </a: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la sécurisation de la relation contractuelle </a:t>
            </a:r>
            <a:b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fr-FR" sz="3200" dirty="0" smtClean="0">
                <a:solidFill>
                  <a:schemeClr val="bg2">
                    <a:lumMod val="50000"/>
                  </a:schemeClr>
                </a:solidFill>
              </a:rPr>
              <a:t>avant sa conclusion </a:t>
            </a:r>
            <a:r>
              <a:rPr lang="fr-FR" sz="3200" dirty="0" smtClean="0"/>
              <a:t>? </a:t>
            </a:r>
            <a:br>
              <a:rPr lang="fr-FR" sz="3200" dirty="0" smtClean="0"/>
            </a:b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027546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971600" y="857232"/>
            <a:ext cx="7715200" cy="5150059"/>
          </a:xfrm>
        </p:spPr>
        <p:txBody>
          <a:bodyPr/>
          <a:lstStyle/>
          <a:p>
            <a:pPr algn="just" fontAlgn="base"/>
            <a:r>
              <a:rPr lang="fr-FR" dirty="0" smtClean="0"/>
              <a:t>Avant d'entamer une collaboration avec un nouveau partenaire, il est primordial pour l'entreprise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de savoir avec qui elle va traiter.</a:t>
            </a:r>
          </a:p>
          <a:p>
            <a:pPr marL="109728" indent="0" algn="just" fontAlgn="base">
              <a:buNone/>
            </a:pPr>
            <a:r>
              <a:rPr lang="fr-FR" dirty="0" smtClean="0"/>
              <a:t> </a:t>
            </a:r>
          </a:p>
          <a:p>
            <a:pPr algn="just" fontAlgn="base"/>
            <a:r>
              <a:rPr lang="fr-FR" dirty="0" smtClean="0"/>
              <a:t>Cette phase constitue une </a:t>
            </a:r>
            <a:r>
              <a:rPr lang="fr-FR" dirty="0" smtClean="0">
                <a:solidFill>
                  <a:schemeClr val="bg2">
                    <a:lumMod val="50000"/>
                  </a:schemeClr>
                </a:solidFill>
              </a:rPr>
              <a:t>« étape de confiance »</a:t>
            </a:r>
            <a:r>
              <a:rPr lang="fr-FR" dirty="0" smtClean="0"/>
              <a:t> visant à s'assurer, avant la conclusion du contrat, de la solvabilité de l’interlocuteur. 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340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28596" y="2143116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fr-FR" sz="3500" dirty="0" smtClean="0"/>
              <a:t>Comment peut-on </a:t>
            </a:r>
            <a:r>
              <a:rPr lang="fr-FR" sz="3500" dirty="0" smtClean="0">
                <a:solidFill>
                  <a:schemeClr val="bg2">
                    <a:lumMod val="50000"/>
                  </a:schemeClr>
                </a:solidFill>
              </a:rPr>
              <a:t>sécuriser la relation commerciale </a:t>
            </a:r>
            <a:r>
              <a:rPr lang="fr-FR" sz="3500" dirty="0" smtClean="0"/>
              <a:t>avant la signature du contrat ? </a:t>
            </a:r>
            <a:br>
              <a:rPr lang="fr-FR" sz="3500" dirty="0" smtClean="0"/>
            </a:br>
            <a:endParaRPr lang="fr-FR" sz="3500" dirty="0"/>
          </a:p>
        </p:txBody>
      </p:sp>
    </p:spTree>
    <p:extLst>
      <p:ext uri="{BB962C8B-B14F-4D97-AF65-F5344CB8AC3E}">
        <p14:creationId xmlns:p14="http://schemas.microsoft.com/office/powerpoint/2010/main" val="400227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Vérifier qu’elle est bien immatriculée au CNRC ;</a:t>
            </a:r>
          </a:p>
          <a:p>
            <a:pPr algn="just" fontAlgn="base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S’assurer qu’elle dépose ses comptes annuels auprès du greffe du tribunal ;</a:t>
            </a:r>
            <a:endParaRPr lang="fr-FR" b="1" dirty="0" smtClean="0"/>
          </a:p>
          <a:p>
            <a:pPr algn="just" fontAlgn="base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Vérifier qu'elle ne fait pas l'objet d'une procédure collective de liquidation judiciaire ; </a:t>
            </a:r>
            <a:endParaRPr lang="fr-FR" b="1" dirty="0" smtClean="0"/>
          </a:p>
          <a:p>
            <a:pPr algn="just" fontAlgn="base">
              <a:spcBef>
                <a:spcPts val="1000"/>
              </a:spcBef>
              <a:spcAft>
                <a:spcPts val="1000"/>
              </a:spcAft>
            </a:pPr>
            <a:r>
              <a:rPr lang="fr-FR" dirty="0" smtClean="0"/>
              <a:t>Rester en veille sur l'entreprise partenaire même pendant les étapes suivantes. </a:t>
            </a:r>
            <a:endParaRPr lang="fr-FR" b="1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  <a:t>L’entreprise contractante peut s’assurer du crédit de l’entreprise partenaire par le fait de : </a:t>
            </a:r>
            <a:br>
              <a:rPr lang="fr-FR" sz="3000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fr-FR" sz="3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0976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3049</TotalTime>
  <Words>1042</Words>
  <Application>Microsoft Office PowerPoint</Application>
  <PresentationFormat>Affichage à l'écran (4:3)</PresentationFormat>
  <Paragraphs>169</Paragraphs>
  <Slides>39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Solstice</vt:lpstr>
      <vt:lpstr>        Environnement juridique contractuel et éthique  Cours 2.  La rédaction du contrat 2. La sécurisation du contrat   Issam TOUALBI Professeur à la Faculté de Droit de l’Université d’Alger I  Avocat au Barreau d’Alger </vt:lpstr>
      <vt:lpstr>Comment sécuriser  un contrat ?</vt:lpstr>
      <vt:lpstr>Présentation PowerPoint</vt:lpstr>
      <vt:lpstr>Présentation PowerPoint</vt:lpstr>
      <vt:lpstr>1. La sécurisation juridique de la relation commerciale avant la conclusion du contrat </vt:lpstr>
      <vt:lpstr>Que signifie la sécurisation de la relation contractuelle  avant sa conclusion ?  </vt:lpstr>
      <vt:lpstr>Présentation PowerPoint</vt:lpstr>
      <vt:lpstr>Comment peut-on sécuriser la relation commerciale avant la signature du contrat ?  </vt:lpstr>
      <vt:lpstr>L’entreprise contractante peut s’assurer du crédit de l’entreprise partenaire par le fait de :  </vt:lpstr>
      <vt:lpstr>2- La sécurisation du contrat lors de sa rédaction </vt:lpstr>
      <vt:lpstr>Quels sont les éléments essentiels devant figurer dans le contrat ?  </vt:lpstr>
      <vt:lpstr>Un contrat doit impérativement comporter les éléments indispensables suivants :  </vt:lpstr>
      <vt:lpstr>Quelles sont les clauses particulières permettant de sécuriser davantage la relation contractuelle ?  </vt:lpstr>
      <vt:lpstr>Présentation PowerPoint</vt:lpstr>
      <vt:lpstr>Les clauses essentielles doivent figurer dans le contrat</vt:lpstr>
      <vt:lpstr>Quelle est le rôle des assurances dans les contrats internationaux ?  </vt:lpstr>
      <vt:lpstr>Présentation PowerPoint</vt:lpstr>
      <vt:lpstr>Comment prouver  l’existence d’un contrat ? </vt:lpstr>
      <vt:lpstr>Présentation PowerPoint</vt:lpstr>
      <vt:lpstr>Présentation PowerPoint</vt:lpstr>
      <vt:lpstr>Présentation PowerPoint</vt:lpstr>
      <vt:lpstr>Le code civil reconnaît cinq modes de preuves : </vt:lpstr>
      <vt:lpstr>La hiérarchie des moyens  de la preuve</vt:lpstr>
      <vt:lpstr>Premièrement. Les preuves parfaites </vt:lpstr>
      <vt:lpstr>Il existe quatre procédés de preuves dites parfaites  </vt:lpstr>
      <vt:lpstr>a. L’acte authentique</vt:lpstr>
      <vt:lpstr>Remarque…</vt:lpstr>
      <vt:lpstr>b. L’acte sous seing privé </vt:lpstr>
      <vt:lpstr>c. L’aveu judiciaire </vt:lpstr>
      <vt:lpstr>d. Le serment décisoire</vt:lpstr>
      <vt:lpstr>Deuxièmement. Les preuves imparfaites </vt:lpstr>
      <vt:lpstr>Les preuves  imparfaites sont :  </vt:lpstr>
      <vt:lpstr>a. Le témoignage </vt:lpstr>
      <vt:lpstr>b. Les présomptions</vt:lpstr>
      <vt:lpstr>c. Le serment supplétoire </vt:lpstr>
      <vt:lpstr>d. L’aveu extra judiciaire</vt:lpstr>
      <vt:lpstr>Qu’en est-il de la recevabilité  des procédés modernes de communication ?  </vt:lpstr>
      <vt:lpstr>Présentation PowerPoint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2.   Les sources  du droit de l’entreprise</dc:title>
  <dc:creator>profil</dc:creator>
  <cp:lastModifiedBy>pc</cp:lastModifiedBy>
  <cp:revision>212</cp:revision>
  <dcterms:created xsi:type="dcterms:W3CDTF">2021-10-08T13:20:27Z</dcterms:created>
  <dcterms:modified xsi:type="dcterms:W3CDTF">2026-01-05T00:58:57Z</dcterms:modified>
</cp:coreProperties>
</file>