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0"/>
  </p:notesMasterIdLst>
  <p:sldIdLst>
    <p:sldId id="924" r:id="rId2"/>
    <p:sldId id="257" r:id="rId3"/>
    <p:sldId id="925" r:id="rId4"/>
    <p:sldId id="382" r:id="rId5"/>
    <p:sldId id="383" r:id="rId6"/>
    <p:sldId id="384" r:id="rId7"/>
    <p:sldId id="387" r:id="rId8"/>
    <p:sldId id="388" r:id="rId9"/>
    <p:sldId id="393" r:id="rId10"/>
    <p:sldId id="395" r:id="rId11"/>
    <p:sldId id="399" r:id="rId12"/>
    <p:sldId id="402" r:id="rId13"/>
    <p:sldId id="406" r:id="rId14"/>
    <p:sldId id="409" r:id="rId15"/>
    <p:sldId id="847" r:id="rId16"/>
    <p:sldId id="848" r:id="rId17"/>
    <p:sldId id="849" r:id="rId18"/>
    <p:sldId id="850" r:id="rId19"/>
    <p:sldId id="851" r:id="rId20"/>
    <p:sldId id="906" r:id="rId21"/>
    <p:sldId id="905" r:id="rId22"/>
    <p:sldId id="910" r:id="rId23"/>
    <p:sldId id="912" r:id="rId24"/>
    <p:sldId id="913" r:id="rId25"/>
    <p:sldId id="911" r:id="rId26"/>
    <p:sldId id="854" r:id="rId27"/>
    <p:sldId id="855" r:id="rId28"/>
    <p:sldId id="856" r:id="rId29"/>
    <p:sldId id="858" r:id="rId30"/>
    <p:sldId id="859" r:id="rId31"/>
    <p:sldId id="914" r:id="rId32"/>
    <p:sldId id="447" r:id="rId33"/>
    <p:sldId id="452" r:id="rId34"/>
    <p:sldId id="454" r:id="rId35"/>
    <p:sldId id="455" r:id="rId36"/>
    <p:sldId id="915" r:id="rId37"/>
    <p:sldId id="916" r:id="rId38"/>
    <p:sldId id="918" r:id="rId39"/>
    <p:sldId id="920" r:id="rId40"/>
    <p:sldId id="923" r:id="rId41"/>
    <p:sldId id="926" r:id="rId42"/>
    <p:sldId id="927" r:id="rId43"/>
    <p:sldId id="844" r:id="rId44"/>
    <p:sldId id="845" r:id="rId45"/>
    <p:sldId id="846" r:id="rId46"/>
    <p:sldId id="775" r:id="rId47"/>
    <p:sldId id="780" r:id="rId48"/>
    <p:sldId id="779" r:id="rId4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67" d="100"/>
          <a:sy n="67" d="100"/>
        </p:scale>
        <p:origin x="-43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EFBBD-148D-4D28-BDAB-62FFDE124AA3}" type="datetimeFigureOut">
              <a:rPr lang="fr-FR" smtClean="0"/>
              <a:pPr/>
              <a:t>06/10/2025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D884A-01B5-403F-88FA-4613CDC64BA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69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06/10/2025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s://partiels-droit.com/responsabilite-civile-delictuelle/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s://partiels-droit.com/responsabilite-civile-delictuell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331640" y="3501008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en-US" sz="5000" dirty="0">
                <a:solidFill>
                  <a:schemeClr val="accent1"/>
                </a:solidFill>
              </a:rPr>
              <a:t>Contract Law and Liability</a:t>
            </a:r>
            <a:br>
              <a:rPr lang="en-US" sz="5000" dirty="0">
                <a:solidFill>
                  <a:schemeClr val="accent1"/>
                </a:solidFill>
              </a:rPr>
            </a:br>
            <a:r>
              <a:rPr lang="en-US" sz="5000" dirty="0" smtClean="0">
                <a:solidFill>
                  <a:schemeClr val="accent1"/>
                </a:solidFill>
              </a:rPr>
              <a:t/>
            </a:r>
            <a:br>
              <a:rPr lang="en-US" sz="5000" dirty="0" smtClean="0">
                <a:solidFill>
                  <a:schemeClr val="accent1"/>
                </a:solidFill>
              </a:rPr>
            </a:br>
            <a:r>
              <a:rPr lang="en-US" sz="3900" dirty="0" smtClean="0">
                <a:solidFill>
                  <a:schemeClr val="accent3">
                    <a:lumMod val="75000"/>
                  </a:schemeClr>
                </a:solidFill>
              </a:rPr>
              <a:t>General </a:t>
            </a:r>
            <a:r>
              <a:rPr lang="en-US" sz="3900" dirty="0">
                <a:solidFill>
                  <a:schemeClr val="accent3">
                    <a:lumMod val="75000"/>
                  </a:schemeClr>
                </a:solidFill>
              </a:rPr>
              <a:t>Introduction</a:t>
            </a:r>
            <a:r>
              <a:rPr lang="en-US" sz="3900" dirty="0"/>
              <a:t/>
            </a:r>
            <a:br>
              <a:rPr lang="en-US" sz="3900" dirty="0"/>
            </a:b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300" dirty="0" err="1" smtClean="0"/>
              <a:t>Issam</a:t>
            </a:r>
            <a:r>
              <a:rPr lang="en-US" sz="3300" dirty="0" smtClean="0"/>
              <a:t> </a:t>
            </a:r>
            <a:r>
              <a:rPr lang="en-US" sz="3300" dirty="0" err="1"/>
              <a:t>TOUALBI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2200" dirty="0"/>
              <a:t>Professor at the Faculty of Law of the University of Algiers I</a:t>
            </a:r>
            <a:br>
              <a:rPr lang="en-US" sz="2200" dirty="0"/>
            </a:br>
            <a:r>
              <a:rPr lang="en-US" sz="2200" dirty="0"/>
              <a:t>Lawyer at the Algiers Bar</a:t>
            </a:r>
            <a:br>
              <a:rPr lang="en-US" sz="2200" dirty="0"/>
            </a:b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697315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57158" y="908720"/>
            <a:ext cx="8229600" cy="5331731"/>
          </a:xfrm>
        </p:spPr>
        <p:txBody>
          <a:bodyPr/>
          <a:lstStyle/>
          <a:p>
            <a:pPr algn="just"/>
            <a:r>
              <a:rPr lang="en-US" sz="3200" dirty="0">
                <a:solidFill>
                  <a:schemeClr val="accent1"/>
                </a:solidFill>
              </a:rPr>
              <a:t>National law </a:t>
            </a:r>
            <a:r>
              <a:rPr lang="en-US" sz="3200" dirty="0"/>
              <a:t>is the set of rules regulating social relations within a given state. </a:t>
            </a:r>
            <a:endParaRPr lang="en-US" sz="3200" dirty="0" smtClean="0"/>
          </a:p>
          <a:p>
            <a:pPr algn="just"/>
            <a:endParaRPr lang="en-US" sz="3200" dirty="0"/>
          </a:p>
          <a:p>
            <a:pPr algn="just"/>
            <a:r>
              <a:rPr lang="en-US" sz="3200" dirty="0" smtClean="0"/>
              <a:t>Domestic </a:t>
            </a:r>
            <a:r>
              <a:rPr lang="en-US" sz="3200" dirty="0"/>
              <a:t>law </a:t>
            </a:r>
            <a:r>
              <a:rPr lang="en-US" sz="3200" dirty="0">
                <a:solidFill>
                  <a:schemeClr val="accent1"/>
                </a:solidFill>
              </a:rPr>
              <a:t>is divided into: </a:t>
            </a:r>
            <a:endParaRPr lang="en-US" sz="3200" dirty="0" smtClean="0">
              <a:solidFill>
                <a:schemeClr val="accent1"/>
              </a:solidFill>
            </a:endParaRPr>
          </a:p>
          <a:p>
            <a:pPr marL="1079500" indent="-255588" algn="just">
              <a:buFont typeface="Courier New" pitchFamily="49" charset="0"/>
              <a:buChar char="o"/>
            </a:pPr>
            <a:r>
              <a:rPr lang="en-US" sz="3200" dirty="0" smtClean="0"/>
              <a:t>public </a:t>
            </a:r>
            <a:r>
              <a:rPr lang="en-US" sz="3200" dirty="0"/>
              <a:t>law; </a:t>
            </a:r>
            <a:endParaRPr lang="en-US" sz="3200" dirty="0" smtClean="0"/>
          </a:p>
          <a:p>
            <a:pPr marL="1079500" indent="-255588" algn="just">
              <a:buFont typeface="Courier New" pitchFamily="49" charset="0"/>
              <a:buChar char="o"/>
            </a:pPr>
            <a:r>
              <a:rPr lang="en-US" sz="3200" dirty="0" smtClean="0"/>
              <a:t>private </a:t>
            </a:r>
            <a:r>
              <a:rPr lang="en-US" sz="3200" dirty="0"/>
              <a:t>law; </a:t>
            </a:r>
            <a:endParaRPr lang="en-US" sz="3200" dirty="0" smtClean="0"/>
          </a:p>
          <a:p>
            <a:pPr marL="1079500" indent="-255588" algn="just">
              <a:buFont typeface="Courier New" pitchFamily="49" charset="0"/>
              <a:buChar char="o"/>
            </a:pPr>
            <a:r>
              <a:rPr lang="en-US" sz="3200" dirty="0" smtClean="0"/>
              <a:t>mixed </a:t>
            </a:r>
            <a:r>
              <a:rPr lang="en-US" sz="3200" dirty="0"/>
              <a:t>law.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Constitutional law: </a:t>
            </a:r>
            <a:r>
              <a:rPr lang="en-US" dirty="0"/>
              <a:t>the set of rules that govern the political organization of the state and its functioning; and enshrines public freedoms and fundamental rights.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Administrative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law: </a:t>
            </a:r>
            <a:r>
              <a:rPr lang="en-US" dirty="0"/>
              <a:t>regulates the organization of public authorities (state, municipalities, etc.) and public services; and their relationships with individuals.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Public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finance law: </a:t>
            </a:r>
            <a:r>
              <a:rPr lang="en-US" dirty="0"/>
              <a:t>governs the management of public finances, revenues, and expenditures of the state and administrations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The main ramifications of </a:t>
            </a:r>
            <a:r>
              <a:rPr lang="en-US" dirty="0">
                <a:solidFill>
                  <a:schemeClr val="accent1"/>
                </a:solidFill>
              </a:rPr>
              <a:t>public law </a:t>
            </a:r>
            <a:r>
              <a:rPr lang="en-US" dirty="0"/>
              <a:t>are: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628800"/>
            <a:ext cx="8115328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Civil law, </a:t>
            </a:r>
            <a:r>
              <a:rPr lang="en-US" dirty="0"/>
              <a:t>which regulates relationships between individuals regarding property and persons; it is called "common law."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Family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law, </a:t>
            </a:r>
            <a:r>
              <a:rPr lang="en-US" dirty="0"/>
              <a:t>which regulates relationships between spouses, children, and parents, and inheritance.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Commercial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law, </a:t>
            </a:r>
            <a:r>
              <a:rPr lang="en-US" dirty="0"/>
              <a:t>which regulates transactions carried out by traders in their professional activities, either among themselves or with non-traders.</a:t>
            </a:r>
            <a:endParaRPr lang="fr-FR" dirty="0"/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The main ramifications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private law </a:t>
            </a:r>
            <a:r>
              <a:rPr lang="en-US" dirty="0"/>
              <a:t>are: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8596" y="148132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Criminal law</a:t>
            </a:r>
            <a:r>
              <a:rPr lang="en-US" dirty="0"/>
              <a:t>, which determines offenses and defines the corresponding penalties.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Social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law, </a:t>
            </a:r>
            <a:r>
              <a:rPr lang="en-US" dirty="0"/>
              <a:t>which is divided into labor law, which governs working relationships between employers and employees; and social security law, which organizes the protection of individuals against social risks (illness, maternity, death, etc.).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Procedural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law</a:t>
            </a:r>
            <a:r>
              <a:rPr lang="en-US" dirty="0"/>
              <a:t>, which governs justice and governs the conduct of trials</a:t>
            </a:r>
            <a:endParaRPr lang="fr-FR" dirty="0" smtClean="0"/>
          </a:p>
        </p:txBody>
      </p:sp>
      <p:sp>
        <p:nvSpPr>
          <p:cNvPr id="4" name="Titre 2"/>
          <p:cNvSpPr txBox="1">
            <a:spLocks/>
          </p:cNvSpPr>
          <p:nvPr/>
        </p:nvSpPr>
        <p:spPr>
          <a:xfrm>
            <a:off x="414366" y="428604"/>
            <a:ext cx="8229600" cy="1071570"/>
          </a:xfrm>
          <a:prstGeom prst="rect">
            <a:avLst/>
          </a:prstGeom>
        </p:spPr>
        <p:txBody>
          <a:bodyPr vert="horz" rtlCol="0" anchor="ctr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fr-FR" sz="4000" dirty="0"/>
              <a:t>Mixed </a:t>
            </a:r>
            <a:r>
              <a:rPr lang="fr-FR" sz="4000" dirty="0" err="1"/>
              <a:t>law</a:t>
            </a:r>
            <a:r>
              <a:rPr lang="fr-FR" sz="4000" dirty="0"/>
              <a:t> </a:t>
            </a:r>
            <a:r>
              <a:rPr kumimoji="0" lang="fr-F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 </a:t>
            </a:r>
            <a:br>
              <a:rPr kumimoji="0" lang="fr-F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 </a:t>
            </a:r>
            <a:endParaRPr kumimoji="0" lang="fr-FR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642910" y="1481328"/>
            <a:ext cx="8229600" cy="4805192"/>
          </a:xfrm>
        </p:spPr>
        <p:txBody>
          <a:bodyPr>
            <a:normAutofit/>
          </a:bodyPr>
          <a:lstStyle/>
          <a:p>
            <a:r>
              <a:rPr lang="en-US" sz="3200" dirty="0"/>
              <a:t>Insurance law; </a:t>
            </a:r>
            <a:endParaRPr lang="en-US" sz="3200" dirty="0" smtClean="0"/>
          </a:p>
          <a:p>
            <a:r>
              <a:rPr lang="en-US" sz="3200" dirty="0" smtClean="0"/>
              <a:t>Transportation </a:t>
            </a:r>
            <a:r>
              <a:rPr lang="en-US" sz="3200" dirty="0"/>
              <a:t>law; </a:t>
            </a:r>
            <a:endParaRPr lang="en-US" sz="3200" dirty="0" smtClean="0"/>
          </a:p>
          <a:p>
            <a:r>
              <a:rPr lang="en-US" sz="3200" dirty="0" smtClean="0"/>
              <a:t>Intellectual </a:t>
            </a:r>
            <a:r>
              <a:rPr lang="en-US" sz="3200" dirty="0"/>
              <a:t>property law; </a:t>
            </a:r>
            <a:endParaRPr lang="en-US" sz="3200" dirty="0" smtClean="0"/>
          </a:p>
          <a:p>
            <a:r>
              <a:rPr lang="en-US" sz="3200" dirty="0" smtClean="0"/>
              <a:t>Urban </a:t>
            </a:r>
            <a:r>
              <a:rPr lang="en-US" sz="3200" dirty="0"/>
              <a:t>planning and construction law; </a:t>
            </a:r>
            <a:endParaRPr lang="en-US" sz="3200" dirty="0" smtClean="0"/>
          </a:p>
          <a:p>
            <a:r>
              <a:rPr lang="en-US" sz="3200" dirty="0" smtClean="0"/>
              <a:t>Telecommunications </a:t>
            </a:r>
            <a:r>
              <a:rPr lang="en-US" sz="3200" dirty="0"/>
              <a:t>law; </a:t>
            </a:r>
            <a:endParaRPr lang="en-US" sz="3200" dirty="0" smtClean="0"/>
          </a:p>
          <a:p>
            <a:r>
              <a:rPr lang="en-US" sz="3200" dirty="0" smtClean="0"/>
              <a:t>Consumer </a:t>
            </a:r>
            <a:r>
              <a:rPr lang="en-US" sz="3200" dirty="0"/>
              <a:t>law; </a:t>
            </a:r>
            <a:endParaRPr lang="en-US" sz="3200" dirty="0" smtClean="0"/>
          </a:p>
          <a:p>
            <a:r>
              <a:rPr lang="en-US" sz="3200" dirty="0" smtClean="0"/>
              <a:t>Competition </a:t>
            </a:r>
            <a:r>
              <a:rPr lang="en-US" sz="3200" dirty="0"/>
              <a:t>law; </a:t>
            </a:r>
            <a:endParaRPr lang="en-US" sz="3200" dirty="0" smtClean="0"/>
          </a:p>
          <a:p>
            <a:r>
              <a:rPr lang="en-US" sz="3200" dirty="0" smtClean="0"/>
              <a:t>Business </a:t>
            </a:r>
            <a:r>
              <a:rPr lang="en-US" sz="3200" dirty="0"/>
              <a:t>law.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The new </a:t>
            </a:r>
            <a:r>
              <a:rPr lang="fr-FR" dirty="0" err="1" smtClean="0"/>
              <a:t>Laws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35729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dirty="0" err="1"/>
              <a:t>What</a:t>
            </a:r>
            <a:r>
              <a:rPr lang="fr-FR" sz="4000" dirty="0"/>
              <a:t> </a:t>
            </a:r>
            <a:r>
              <a:rPr lang="fr-FR" sz="4000" dirty="0" err="1"/>
              <a:t>is</a:t>
            </a:r>
            <a:r>
              <a:rPr lang="fr-FR" sz="4000" dirty="0"/>
              <a:t> </a:t>
            </a:r>
            <a:endParaRPr lang="fr-FR" sz="4000" dirty="0" smtClean="0"/>
          </a:p>
          <a:p>
            <a:pPr algn="r"/>
            <a:r>
              <a:rPr lang="fr-FR" sz="4000" dirty="0" smtClean="0">
                <a:solidFill>
                  <a:schemeClr val="accent1">
                    <a:lumMod val="75000"/>
                  </a:schemeClr>
                </a:solidFill>
              </a:rPr>
              <a:t>civil </a:t>
            </a:r>
            <a:r>
              <a:rPr lang="fr-FR" sz="4000" dirty="0" err="1">
                <a:solidFill>
                  <a:schemeClr val="accent1">
                    <a:lumMod val="75000"/>
                  </a:schemeClr>
                </a:solidFill>
              </a:rPr>
              <a:t>law</a:t>
            </a:r>
            <a:r>
              <a:rPr lang="fr-FR" sz="4000" dirty="0"/>
              <a:t>?</a:t>
            </a:r>
            <a:endParaRPr lang="fr-FR" sz="40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544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00034" y="11124"/>
            <a:ext cx="8358246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b="1" dirty="0" smtClean="0">
              <a:solidFill>
                <a:srgbClr val="FF0000"/>
              </a:solidFill>
              <a:latin typeface="+mj-lt"/>
            </a:endParaRPr>
          </a:p>
          <a:p>
            <a:endParaRPr lang="fr-FR" sz="2400" b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3500" dirty="0">
                <a:solidFill>
                  <a:schemeClr val="accent1">
                    <a:lumMod val="75000"/>
                  </a:schemeClr>
                </a:solidFill>
              </a:rPr>
              <a:t>Civil law </a:t>
            </a:r>
            <a:r>
              <a:rPr lang="en-US" sz="3500" dirty="0"/>
              <a:t>is a branch of private law governing relationships </a:t>
            </a:r>
            <a:r>
              <a:rPr lang="en-US" sz="3500" dirty="0">
                <a:solidFill>
                  <a:schemeClr val="accent1">
                    <a:lumMod val="75000"/>
                  </a:schemeClr>
                </a:solidFill>
              </a:rPr>
              <a:t>between one individual and another</a:t>
            </a:r>
            <a:r>
              <a:rPr lang="en-US" sz="3500" dirty="0"/>
              <a:t>; it regulates the resolution of legal disputes between two parties, namely the </a:t>
            </a:r>
            <a:r>
              <a:rPr lang="en-US" sz="3500" dirty="0">
                <a:solidFill>
                  <a:schemeClr val="accent1">
                    <a:lumMod val="75000"/>
                  </a:schemeClr>
                </a:solidFill>
              </a:rPr>
              <a:t>plaintiff </a:t>
            </a:r>
            <a:r>
              <a:rPr lang="en-US" sz="3500" dirty="0"/>
              <a:t>and the </a:t>
            </a:r>
            <a:r>
              <a:rPr lang="en-US" sz="3500" dirty="0">
                <a:solidFill>
                  <a:schemeClr val="accent1">
                    <a:lumMod val="75000"/>
                  </a:schemeClr>
                </a:solidFill>
              </a:rPr>
              <a:t>defendant</a:t>
            </a:r>
            <a:r>
              <a:rPr lang="en-US" sz="3500" dirty="0"/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3500" dirty="0"/>
          </a:p>
          <a:p>
            <a:pPr algn="just">
              <a:buFont typeface="Arial" pitchFamily="34" charset="0"/>
              <a:buChar char="•"/>
            </a:pPr>
            <a:r>
              <a:rPr lang="en-US" sz="3500" dirty="0"/>
              <a:t>Civil law is the </a:t>
            </a:r>
            <a:r>
              <a:rPr lang="en-US" sz="3500" dirty="0">
                <a:solidFill>
                  <a:schemeClr val="accent1">
                    <a:lumMod val="75000"/>
                  </a:schemeClr>
                </a:solidFill>
              </a:rPr>
              <a:t>common law </a:t>
            </a:r>
            <a:r>
              <a:rPr lang="en-US" sz="3500" dirty="0"/>
              <a:t>of a given nation: it sets out all the standards </a:t>
            </a:r>
            <a:r>
              <a:rPr lang="en-US" sz="3500" dirty="0">
                <a:solidFill>
                  <a:schemeClr val="accent1">
                    <a:lumMod val="75000"/>
                  </a:schemeClr>
                </a:solidFill>
              </a:rPr>
              <a:t>applicable to citizens</a:t>
            </a:r>
            <a:r>
              <a:rPr lang="en-US" sz="3500" dirty="0"/>
              <a:t>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2670646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00034" y="11125"/>
            <a:ext cx="835824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b="1" dirty="0" smtClean="0">
              <a:solidFill>
                <a:srgbClr val="FF0000"/>
              </a:solidFill>
              <a:latin typeface="+mj-lt"/>
            </a:endParaRPr>
          </a:p>
          <a:p>
            <a:endParaRPr lang="fr-FR" sz="2400" b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3600" dirty="0"/>
              <a:t>The word civil comes from the Latin "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civilis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," </a:t>
            </a:r>
            <a:r>
              <a:rPr lang="en-US" sz="3600" dirty="0"/>
              <a:t>which is derived from "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civis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" </a:t>
            </a:r>
            <a:r>
              <a:rPr lang="en-US" sz="3600" dirty="0"/>
              <a:t>and means citizen.</a:t>
            </a:r>
          </a:p>
          <a:p>
            <a:pPr algn="just">
              <a:buFont typeface="Arial" pitchFamily="34" charset="0"/>
              <a:buChar char="•"/>
            </a:pPr>
            <a:endParaRPr lang="en-US" sz="3600" dirty="0"/>
          </a:p>
          <a:p>
            <a:pPr algn="just">
              <a:buFont typeface="Arial" pitchFamily="34" charset="0"/>
              <a:buChar char="•"/>
            </a:pPr>
            <a:r>
              <a:rPr lang="en-US" sz="3600" dirty="0"/>
              <a:t>Civil law is therefore the law that guarantees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the status of all persons</a:t>
            </a:r>
            <a:r>
              <a:rPr lang="en-US" sz="3600" dirty="0"/>
              <a:t>: it aims to regulate relationships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between citizens</a:t>
            </a:r>
            <a:r>
              <a:rPr lang="en-US" sz="3600" dirty="0"/>
              <a:t>, as it is itself the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core of law.</a:t>
            </a:r>
            <a:endParaRPr lang="fr-F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90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4282" y="1380168"/>
            <a:ext cx="83582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/>
              <a:t>What are 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the branches of civil law</a:t>
            </a:r>
            <a:r>
              <a:rPr lang="en-US" sz="4800" dirty="0"/>
              <a:t>?</a:t>
            </a:r>
            <a:endParaRPr lang="fr-FR" sz="45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882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7158" y="564135"/>
            <a:ext cx="853532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600" dirty="0">
                <a:solidFill>
                  <a:srgbClr val="00B050"/>
                </a:solidFill>
              </a:rPr>
              <a:t>Personal law: </a:t>
            </a:r>
            <a:r>
              <a:rPr lang="en-US" sz="2600" dirty="0"/>
              <a:t>norms governing the lives of individuals as subjects of law (legal personality, capacity, majority, etc.).</a:t>
            </a:r>
          </a:p>
          <a:p>
            <a:pPr algn="just">
              <a:buFont typeface="Wingdings" pitchFamily="2" charset="2"/>
              <a:buChar char="§"/>
            </a:pPr>
            <a:endParaRPr lang="en-US" sz="2600" dirty="0">
              <a:solidFill>
                <a:srgbClr val="00B05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600" dirty="0">
                <a:solidFill>
                  <a:srgbClr val="00B050"/>
                </a:solidFill>
              </a:rPr>
              <a:t>Property law: </a:t>
            </a:r>
            <a:r>
              <a:rPr lang="en-US" sz="2600" dirty="0"/>
              <a:t>regulates legal relationships relating to the management of property (tangible and intangible; movable and immovable).</a:t>
            </a:r>
          </a:p>
          <a:p>
            <a:pPr algn="just">
              <a:buFont typeface="Wingdings" pitchFamily="2" charset="2"/>
              <a:buChar char="§"/>
            </a:pPr>
            <a:endParaRPr lang="en-US" sz="2600" dirty="0">
              <a:solidFill>
                <a:srgbClr val="00B05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600" dirty="0">
                <a:solidFill>
                  <a:srgbClr val="00B050"/>
                </a:solidFill>
              </a:rPr>
              <a:t>Contract and liability law: </a:t>
            </a:r>
            <a:r>
              <a:rPr lang="en-US" sz="2600" dirty="0"/>
              <a:t>regulates the consequences of legal acts, matters relating to the conclusion of contracts, and the obligation to compensate for damage caused to others.</a:t>
            </a:r>
            <a:endParaRPr lang="fr-FR" sz="2600" dirty="0" smtClean="0"/>
          </a:p>
        </p:txBody>
      </p:sp>
    </p:spTree>
    <p:extLst>
      <p:ext uri="{BB962C8B-B14F-4D97-AF65-F5344CB8AC3E}">
        <p14:creationId xmlns:p14="http://schemas.microsoft.com/office/powerpoint/2010/main" val="930424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4000" dirty="0" err="1"/>
              <a:t>What</a:t>
            </a:r>
            <a:r>
              <a:rPr lang="fr-FR" sz="4000" dirty="0"/>
              <a:t> </a:t>
            </a:r>
            <a:r>
              <a:rPr lang="fr-FR" sz="4000" dirty="0" err="1"/>
              <a:t>is</a:t>
            </a:r>
            <a:r>
              <a:rPr lang="fr-FR" sz="4000" dirty="0"/>
              <a:t> </a:t>
            </a:r>
            <a:r>
              <a:rPr lang="fr-FR" sz="4000" dirty="0">
                <a:solidFill>
                  <a:schemeClr val="accent1"/>
                </a:solidFill>
              </a:rPr>
              <a:t>Law</a:t>
            </a:r>
            <a:r>
              <a:rPr lang="fr-FR" sz="4000" dirty="0"/>
              <a:t>?</a:t>
            </a: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2844" y="157161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>
                <a:solidFill>
                  <a:schemeClr val="accent1"/>
                </a:solidFill>
              </a:rPr>
              <a:t>the </a:t>
            </a:r>
            <a:r>
              <a:rPr lang="fr-FR" dirty="0" err="1">
                <a:solidFill>
                  <a:schemeClr val="accent1"/>
                </a:solidFill>
              </a:rPr>
              <a:t>contract</a:t>
            </a:r>
            <a:r>
              <a:rPr lang="fr-FR" dirty="0">
                <a:solidFill>
                  <a:schemeClr val="accent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90864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847253"/>
            <a:ext cx="8229600" cy="4525963"/>
          </a:xfrm>
        </p:spPr>
        <p:txBody>
          <a:bodyPr/>
          <a:lstStyle/>
          <a:p>
            <a:pPr algn="just"/>
            <a:r>
              <a:rPr lang="en-US" sz="3200" dirty="0"/>
              <a:t>A contract is defined </a:t>
            </a:r>
            <a:r>
              <a:rPr lang="en-US" sz="3200" dirty="0">
                <a:solidFill>
                  <a:schemeClr val="accent1"/>
                </a:solidFill>
              </a:rPr>
              <a:t>as a meeting of minds </a:t>
            </a:r>
            <a:r>
              <a:rPr lang="en-US" sz="3200" dirty="0"/>
              <a:t>intended to produce </a:t>
            </a:r>
            <a:r>
              <a:rPr lang="en-US" sz="3200" dirty="0">
                <a:solidFill>
                  <a:schemeClr val="accent1"/>
                </a:solidFill>
              </a:rPr>
              <a:t>legal effects. </a:t>
            </a:r>
            <a:endParaRPr lang="en-US" sz="3200" dirty="0" smtClean="0">
              <a:solidFill>
                <a:schemeClr val="accent1"/>
              </a:solidFill>
            </a:endParaRPr>
          </a:p>
          <a:p>
            <a:pPr algn="just"/>
            <a:endParaRPr lang="en-US" sz="3200" dirty="0"/>
          </a:p>
          <a:p>
            <a:pPr algn="just"/>
            <a:r>
              <a:rPr lang="en-US" sz="3200" dirty="0" smtClean="0">
                <a:solidFill>
                  <a:schemeClr val="accent1"/>
                </a:solidFill>
              </a:rPr>
              <a:t>The </a:t>
            </a:r>
            <a:r>
              <a:rPr lang="en-US" sz="3200" dirty="0">
                <a:solidFill>
                  <a:schemeClr val="accent1"/>
                </a:solidFill>
              </a:rPr>
              <a:t>elements of the definition: </a:t>
            </a:r>
            <a:endParaRPr lang="en-US" sz="3200" dirty="0" smtClean="0">
              <a:solidFill>
                <a:schemeClr val="accent1"/>
              </a:solidFill>
            </a:endParaRPr>
          </a:p>
          <a:p>
            <a:pPr marL="993775" indent="-255588" algn="just">
              <a:buFont typeface="Courier New" pitchFamily="49" charset="0"/>
              <a:buChar char="o"/>
            </a:pPr>
            <a:r>
              <a:rPr lang="en-US" sz="3200" dirty="0" smtClean="0"/>
              <a:t>A </a:t>
            </a:r>
            <a:r>
              <a:rPr lang="en-US" sz="3200" dirty="0"/>
              <a:t>meeting of minds, </a:t>
            </a:r>
            <a:endParaRPr lang="en-US" sz="3200" dirty="0" smtClean="0"/>
          </a:p>
          <a:p>
            <a:pPr marL="993775" indent="-255588" algn="just">
              <a:buFont typeface="Courier New" pitchFamily="49" charset="0"/>
              <a:buChar char="o"/>
            </a:pPr>
            <a:r>
              <a:rPr lang="en-US" sz="3200" dirty="0" smtClean="0"/>
              <a:t>The </a:t>
            </a:r>
            <a:r>
              <a:rPr lang="en-US" sz="3200" dirty="0"/>
              <a:t>production of legal effects, </a:t>
            </a:r>
            <a:endParaRPr lang="en-US" sz="3200" dirty="0" smtClean="0"/>
          </a:p>
          <a:p>
            <a:pPr marL="993775" indent="-255588" algn="just">
              <a:buFont typeface="Courier New" pitchFamily="49" charset="0"/>
              <a:buChar char="o"/>
            </a:pPr>
            <a:r>
              <a:rPr lang="en-US" sz="3200" dirty="0" smtClean="0"/>
              <a:t>An </a:t>
            </a:r>
            <a:r>
              <a:rPr lang="en-US" sz="3200" dirty="0"/>
              <a:t>offer and acceptance.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12878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2844" y="157161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 smtClean="0">
                <a:solidFill>
                  <a:schemeClr val="accent1"/>
                </a:solidFill>
              </a:rPr>
              <a:t>liability</a:t>
            </a:r>
            <a:r>
              <a:rPr lang="fr-FR" dirty="0" smtClean="0">
                <a:solidFill>
                  <a:schemeClr val="accent1"/>
                </a:solidFill>
              </a:rPr>
              <a:t> </a:t>
            </a:r>
            <a:r>
              <a:rPr lang="fr-FR" dirty="0" smtClean="0"/>
              <a:t>?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027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sz="3000" dirty="0">
                <a:solidFill>
                  <a:schemeClr val="accent1"/>
                </a:solidFill>
              </a:rPr>
              <a:t>Civil liability </a:t>
            </a:r>
            <a:r>
              <a:rPr lang="en-US" sz="3000" dirty="0"/>
              <a:t>is the </a:t>
            </a:r>
            <a:r>
              <a:rPr lang="en-US" sz="3000" dirty="0">
                <a:solidFill>
                  <a:schemeClr val="accent1"/>
                </a:solidFill>
              </a:rPr>
              <a:t>legal obligation </a:t>
            </a:r>
            <a:r>
              <a:rPr lang="en-US" sz="3000" dirty="0"/>
              <a:t>to repair</a:t>
            </a:r>
            <a:r>
              <a:rPr lang="en-US" sz="3000" dirty="0">
                <a:solidFill>
                  <a:schemeClr val="accent1"/>
                </a:solidFill>
              </a:rPr>
              <a:t> damage </a:t>
            </a:r>
            <a:r>
              <a:rPr lang="en-US" sz="3000" dirty="0"/>
              <a:t>caused to a third party, whether physical, material or immaterial.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3270014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2844" y="157161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How can we define </a:t>
            </a:r>
            <a:r>
              <a:rPr lang="en-US" dirty="0">
                <a:solidFill>
                  <a:schemeClr val="accent1"/>
                </a:solidFill>
              </a:rPr>
              <a:t>contract law </a:t>
            </a:r>
            <a:r>
              <a:rPr lang="en-US" dirty="0"/>
              <a:t>and </a:t>
            </a:r>
            <a:r>
              <a:rPr lang="en-US" dirty="0">
                <a:solidFill>
                  <a:schemeClr val="accent1"/>
                </a:solidFill>
              </a:rPr>
              <a:t>liability </a:t>
            </a:r>
            <a:r>
              <a:rPr lang="en-US" dirty="0" smtClean="0">
                <a:solidFill>
                  <a:schemeClr val="accent1"/>
                </a:solidFill>
              </a:rPr>
              <a:t>law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?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6424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Contract law </a:t>
            </a:r>
            <a:r>
              <a:rPr lang="en-US" sz="2800" dirty="0"/>
              <a:t>is the branch of civil law that governs the formation, execution, and termination of voluntary agreements that create legal obligations.</a:t>
            </a:r>
          </a:p>
          <a:p>
            <a:pPr algn="just"/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Tort law </a:t>
            </a:r>
            <a:r>
              <a:rPr lang="en-US" sz="2800" dirty="0"/>
              <a:t>is the branch of civil law that imposes the obligation to compensate for damage caused to others.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149406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2844" y="157161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chemeClr val="accent1"/>
                </a:solidFill>
              </a:rPr>
              <a:t>the </a:t>
            </a:r>
            <a:r>
              <a:rPr lang="fr-FR" dirty="0">
                <a:solidFill>
                  <a:schemeClr val="accent1"/>
                </a:solidFill>
              </a:rPr>
              <a:t>obligation</a:t>
            </a:r>
            <a:r>
              <a:rPr lang="fr-FR" dirty="0"/>
              <a:t>?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069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628680" y="993585"/>
            <a:ext cx="8229600" cy="5364373"/>
          </a:xfrm>
        </p:spPr>
        <p:txBody>
          <a:bodyPr>
            <a:normAutofit/>
          </a:bodyPr>
          <a:lstStyle/>
          <a:p>
            <a:pPr marL="85725" indent="-7938" algn="just">
              <a:buNone/>
            </a:pPr>
            <a:r>
              <a:rPr lang="en-US" sz="3600" dirty="0"/>
              <a:t>An obligation is a </a:t>
            </a:r>
            <a:r>
              <a:rPr lang="en-US" sz="3600" dirty="0">
                <a:solidFill>
                  <a:schemeClr val="accent1"/>
                </a:solidFill>
              </a:rPr>
              <a:t>legal bond </a:t>
            </a:r>
            <a:r>
              <a:rPr lang="en-US" sz="3600" dirty="0"/>
              <a:t>that unites two or more persons by which one person obliges himself to another to do (or not to do) or to give (in the sense of: transmit ownership of something)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03244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57242" y="1974871"/>
            <a:ext cx="8229600" cy="4525963"/>
          </a:xfrm>
        </p:spPr>
        <p:txBody>
          <a:bodyPr/>
          <a:lstStyle/>
          <a:p>
            <a:pPr algn="just"/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A creditor: </a:t>
            </a:r>
            <a:r>
              <a:rPr lang="en-US" sz="3000" dirty="0"/>
              <a:t>a person who has a claim against the debtor, or the benefit of a service;</a:t>
            </a:r>
          </a:p>
          <a:p>
            <a:pPr algn="just"/>
            <a:endParaRPr lang="en-US" sz="3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A debtor: </a:t>
            </a:r>
            <a:r>
              <a:rPr lang="en-US" sz="3000" dirty="0"/>
              <a:t>a person who owes a debt to the creditor and who must answer for this debt with all of their assets, except for assets that are exempt from seizure.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The parties to the obligation report are: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28189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164305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/>
              <a:t>How do </a:t>
            </a: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bonds arise</a:t>
            </a:r>
            <a:r>
              <a:rPr lang="fr-FR" dirty="0"/>
              <a:t>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08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-32" y="1268760"/>
            <a:ext cx="8643998" cy="521497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according to its purpose: </a:t>
            </a:r>
            <a:r>
              <a:rPr lang="en-US" dirty="0"/>
              <a:t>to organize social life. Law is then defined as a set of general and impersonal rules, sanctioned and governing life in society and is written in the singular with a capital letter. </a:t>
            </a:r>
            <a:endParaRPr lang="en-US" dirty="0" smtClean="0"/>
          </a:p>
          <a:p>
            <a:pPr marL="109728" indent="0" algn="just">
              <a:buNone/>
            </a:pPr>
            <a:r>
              <a:rPr lang="en-US" dirty="0" smtClean="0">
                <a:solidFill>
                  <a:schemeClr val="accent1"/>
                </a:solidFill>
              </a:rPr>
              <a:t>==) </a:t>
            </a:r>
            <a:r>
              <a:rPr lang="en-US" dirty="0">
                <a:solidFill>
                  <a:schemeClr val="accent1"/>
                </a:solidFill>
              </a:rPr>
              <a:t>Objective </a:t>
            </a:r>
            <a:r>
              <a:rPr lang="en-US" dirty="0" smtClean="0">
                <a:solidFill>
                  <a:schemeClr val="accent1"/>
                </a:solidFill>
              </a:rPr>
              <a:t>Law</a:t>
            </a:r>
          </a:p>
          <a:p>
            <a:pPr algn="just"/>
            <a:endParaRPr lang="fr-FR" dirty="0" smtClean="0"/>
          </a:p>
          <a:p>
            <a:pPr algn="just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depending on its subject: </a:t>
            </a:r>
            <a:r>
              <a:rPr lang="en-US" dirty="0"/>
              <a:t>the person who enjoys it. A right is then defined as the power granted to a person to use something or to require someone to perform a service. </a:t>
            </a:r>
            <a:endParaRPr lang="en-US" dirty="0" smtClean="0"/>
          </a:p>
          <a:p>
            <a:pPr marL="109728" indent="0" algn="just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==)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subjective right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11663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The law can be understood from two points of view: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51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 algn="just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Obligations resulting from a legal event: </a:t>
            </a:r>
            <a:r>
              <a:rPr lang="en-US" sz="2800" dirty="0">
                <a:solidFill>
                  <a:schemeClr val="tx2"/>
                </a:solidFill>
              </a:rPr>
              <a:t>an event capable of producing legal effects beyond the control of the parties.</a:t>
            </a:r>
          </a:p>
          <a:p>
            <a:pPr algn="just"/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Obligations resulting from a legal act</a:t>
            </a:r>
            <a:r>
              <a:rPr lang="en-US" sz="2800" dirty="0">
                <a:solidFill>
                  <a:schemeClr val="tx2"/>
                </a:solidFill>
              </a:rPr>
              <a:t>: an expression of will intended to produce legal effects.</a:t>
            </a:r>
            <a:endParaRPr lang="fr-FR" sz="2800" dirty="0" smtClean="0">
              <a:solidFill>
                <a:schemeClr val="tx2"/>
              </a:solidFill>
            </a:endParaRP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300" dirty="0"/>
              <a:t>Bonds are classified according </a:t>
            </a:r>
            <a:r>
              <a:rPr lang="en-US" sz="3300" dirty="0" smtClean="0"/>
              <a:t/>
            </a:r>
            <a:br>
              <a:rPr lang="en-US" sz="3300" dirty="0" smtClean="0"/>
            </a:br>
            <a:r>
              <a:rPr lang="en-US" sz="3300" dirty="0" smtClean="0">
                <a:solidFill>
                  <a:schemeClr val="accent1">
                    <a:lumMod val="75000"/>
                  </a:schemeClr>
                </a:solidFill>
              </a:rPr>
              <a:t>to </a:t>
            </a:r>
            <a:r>
              <a:rPr lang="en-US" sz="3300" dirty="0">
                <a:solidFill>
                  <a:schemeClr val="accent1">
                    <a:lumMod val="75000"/>
                  </a:schemeClr>
                </a:solidFill>
              </a:rPr>
              <a:t>their source:</a:t>
            </a:r>
            <a:endParaRPr lang="fr-FR" sz="33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4603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164305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are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the sources of contract law and liability?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663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046177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3500" dirty="0"/>
              <a:t>The term </a:t>
            </a:r>
            <a:r>
              <a:rPr lang="en-US" sz="3500" dirty="0">
                <a:solidFill>
                  <a:schemeClr val="bg2">
                    <a:lumMod val="50000"/>
                  </a:schemeClr>
                </a:solidFill>
              </a:rPr>
              <a:t>"source of law" </a:t>
            </a:r>
            <a:r>
              <a:rPr lang="en-US" sz="3500" dirty="0"/>
              <a:t>refers to the origin of the legal norm, the foundation from which it is drawn, </a:t>
            </a:r>
            <a:r>
              <a:rPr lang="en-US" sz="3500" dirty="0">
                <a:solidFill>
                  <a:schemeClr val="bg2">
                    <a:lumMod val="50000"/>
                  </a:schemeClr>
                </a:solidFill>
              </a:rPr>
              <a:t>its referent.</a:t>
            </a:r>
          </a:p>
          <a:p>
            <a:pPr algn="just"/>
            <a:endParaRPr lang="en-US" sz="3500" dirty="0"/>
          </a:p>
          <a:p>
            <a:pPr algn="just"/>
            <a:r>
              <a:rPr lang="en-US" sz="3500" dirty="0"/>
              <a:t>Each legal system has developed its own </a:t>
            </a:r>
            <a:r>
              <a:rPr lang="en-US" sz="3500" dirty="0">
                <a:solidFill>
                  <a:schemeClr val="bg2">
                    <a:lumMod val="50000"/>
                  </a:schemeClr>
                </a:solidFill>
              </a:rPr>
              <a:t>theory of the sources of </a:t>
            </a:r>
            <a:r>
              <a:rPr lang="en-US" sz="3500" dirty="0"/>
              <a:t>law, the fruit of its history.</a:t>
            </a:r>
            <a:endParaRPr lang="fr-F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831863"/>
            <a:ext cx="8229600" cy="4883153"/>
          </a:xfrm>
        </p:spPr>
        <p:txBody>
          <a:bodyPr>
            <a:normAutofit/>
          </a:bodyPr>
          <a:lstStyle/>
          <a:p>
            <a:pPr algn="just"/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The hierarchy of norms </a:t>
            </a:r>
            <a:r>
              <a:rPr lang="en-US" sz="3000" dirty="0"/>
              <a:t>means that a subordinate source must comply with the superior norm and cannot repeal or modify it.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Examples:</a:t>
            </a:r>
          </a:p>
          <a:p>
            <a:pPr marL="898525" indent="-255588" algn="just">
              <a:buFont typeface="Courier New" pitchFamily="49" charset="0"/>
              <a:buChar char="o"/>
            </a:pPr>
            <a:r>
              <a:rPr lang="en-US" sz="3000" dirty="0"/>
              <a:t>An ordinary law must comply with the provisions of the Constitution.</a:t>
            </a:r>
          </a:p>
          <a:p>
            <a:pPr marL="898525" indent="-255588" algn="just">
              <a:buFont typeface="Courier New" pitchFamily="49" charset="0"/>
              <a:buChar char="o"/>
            </a:pPr>
            <a:r>
              <a:rPr lang="en-US" sz="3000" dirty="0"/>
              <a:t>A presidential decree cannot modify a provision of law.</a:t>
            </a:r>
            <a:endParaRPr lang="fr-F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786050" y="1071546"/>
            <a:ext cx="5614998" cy="2654296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What are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sources of contract law?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8596" y="1974871"/>
            <a:ext cx="8229600" cy="4525963"/>
          </a:xfrm>
        </p:spPr>
        <p:txBody>
          <a:bodyPr/>
          <a:lstStyle/>
          <a:p>
            <a:pPr marL="365125" indent="-7938" algn="just">
              <a:buNone/>
            </a:pPr>
            <a:r>
              <a:rPr lang="en-US" sz="3000" dirty="0"/>
              <a:t>"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The Law </a:t>
            </a:r>
            <a:r>
              <a:rPr lang="en-US" sz="3000" dirty="0"/>
              <a:t>governs all matters to which the letter or spirit of one of its provisions relates. In the absence of a legal provision, the judge decides according to the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principles of Muslim law</a:t>
            </a:r>
            <a:r>
              <a:rPr lang="en-US" sz="3000" dirty="0"/>
              <a:t>, and failing that, according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to custom</a:t>
            </a:r>
            <a:r>
              <a:rPr lang="en-US" sz="3000" dirty="0"/>
              <a:t>. Where appropriate, he resorts to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natural law and the rules of equity</a:t>
            </a:r>
            <a:r>
              <a:rPr lang="en-US" sz="3000" dirty="0"/>
              <a:t>."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/>
              <a:t>Article 1 of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Algerian </a:t>
            </a:r>
            <a:r>
              <a:rPr lang="en-US" dirty="0"/>
              <a:t>Civil Code</a:t>
            </a:r>
            <a:endParaRPr lang="fr-F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>
            <a:normAutofit/>
          </a:bodyPr>
          <a:lstStyle/>
          <a:p>
            <a:pPr marL="993775" indent="-255588"/>
            <a:r>
              <a:rPr lang="en-US" sz="2800" dirty="0"/>
              <a:t>Civil Law</a:t>
            </a:r>
          </a:p>
          <a:p>
            <a:pPr marL="993775" indent="-255588"/>
            <a:r>
              <a:rPr lang="en-US" sz="2800" dirty="0"/>
              <a:t>Muslim Law</a:t>
            </a:r>
          </a:p>
          <a:p>
            <a:pPr marL="993775" indent="-255588"/>
            <a:r>
              <a:rPr lang="en-US" sz="2800" dirty="0"/>
              <a:t>Custom</a:t>
            </a:r>
          </a:p>
          <a:p>
            <a:pPr marL="993775" indent="-255588"/>
            <a:r>
              <a:rPr lang="en-US" sz="2800" dirty="0"/>
              <a:t>Jurisprudence</a:t>
            </a:r>
            <a:endParaRPr lang="fr-FR" sz="28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500" dirty="0">
                <a:solidFill>
                  <a:schemeClr val="bg2">
                    <a:lumMod val="50000"/>
                  </a:schemeClr>
                </a:solidFill>
              </a:rPr>
              <a:t>The sources of contract law can be summarized as follows:</a:t>
            </a:r>
            <a:endParaRPr lang="fr-FR" sz="3500" dirty="0"/>
          </a:p>
        </p:txBody>
      </p:sp>
    </p:spTree>
    <p:extLst>
      <p:ext uri="{BB962C8B-B14F-4D97-AF65-F5344CB8AC3E}">
        <p14:creationId xmlns:p14="http://schemas.microsoft.com/office/powerpoint/2010/main" val="5313792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fr-FR" dirty="0"/>
          </a:p>
          <a:p>
            <a:pPr algn="just">
              <a:buFont typeface="Wingdings" pitchFamily="2" charset="2"/>
              <a:buChar char="§"/>
            </a:pPr>
            <a:r>
              <a:rPr lang="en-US" dirty="0"/>
              <a:t>The Algerian Civil Code was adopted by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Ordinance No. 75-58 of September 26, 1975,</a:t>
            </a:r>
            <a:r>
              <a:rPr lang="en-US" dirty="0"/>
              <a:t> and entered into force on July 5, 1976.</a:t>
            </a:r>
          </a:p>
          <a:p>
            <a:pPr algn="just">
              <a:buFont typeface="Wingdings" pitchFamily="2" charset="2"/>
              <a:buChar char="§"/>
            </a:pPr>
            <a:endParaRPr lang="en-US" dirty="0"/>
          </a:p>
          <a:p>
            <a:pPr algn="just">
              <a:buFont typeface="Wingdings" pitchFamily="2" charset="2"/>
              <a:buChar char="§"/>
            </a:pPr>
            <a:r>
              <a:rPr lang="en-US" dirty="0"/>
              <a:t>It draws heavily on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French Civil Code of 1804</a:t>
            </a:r>
            <a:r>
              <a:rPr lang="en-US" dirty="0"/>
              <a:t>, but differs from it in that it incorporates principles of Islamic law (Sharia) and contains specific </a:t>
            </a:r>
            <a:r>
              <a:rPr lang="en-US" dirty="0" smtClean="0"/>
              <a:t>features to </a:t>
            </a:r>
            <a:r>
              <a:rPr lang="en-US" dirty="0"/>
              <a:t>Algerian social and economic reality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§"/>
            </a:pPr>
            <a:endParaRPr lang="fr-FR" dirty="0"/>
          </a:p>
          <a:p>
            <a:pPr algn="just">
              <a:buFont typeface="Wingdings" pitchFamily="2" charset="2"/>
              <a:buChar char="§"/>
            </a:pPr>
            <a:r>
              <a:rPr lang="en-US" dirty="0"/>
              <a:t>The Algerian Civil Code is divided into four main books:</a:t>
            </a:r>
          </a:p>
          <a:p>
            <a:pPr marL="1079500" indent="-255588" algn="just">
              <a:buFont typeface="Courier New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Book I: </a:t>
            </a:r>
            <a:r>
              <a:rPr lang="en-US" dirty="0"/>
              <a:t>Persons (legal capacity, civil status, status of foreigners, etc.)</a:t>
            </a:r>
          </a:p>
          <a:p>
            <a:pPr marL="1079500" indent="-255588" algn="just">
              <a:buFont typeface="Courier New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Book II: </a:t>
            </a:r>
            <a:r>
              <a:rPr lang="en-US" dirty="0"/>
              <a:t>Property (movable/immovable property, ownership, possession, etc.)</a:t>
            </a:r>
          </a:p>
          <a:p>
            <a:pPr marL="1079500" indent="-255588" algn="just">
              <a:buFont typeface="Courier New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Book III: </a:t>
            </a:r>
            <a:r>
              <a:rPr lang="en-US" dirty="0"/>
              <a:t>Ways of acquiring property (contracts, contractual and tort civil liability, prescription, etc.)</a:t>
            </a:r>
          </a:p>
          <a:p>
            <a:pPr marL="1079500" indent="-255588" algn="just">
              <a:buFont typeface="Courier New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Book IV: </a:t>
            </a:r>
            <a:r>
              <a:rPr lang="en-US" dirty="0"/>
              <a:t>Provisions applicable to certain special matters (family, special rules governing contracts, etc.)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18864" y="-2738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sz="3500" dirty="0">
                <a:solidFill>
                  <a:schemeClr val="bg2">
                    <a:lumMod val="50000"/>
                  </a:schemeClr>
                </a:solidFill>
              </a:rPr>
              <a:t>1. The Civil Code</a:t>
            </a:r>
          </a:p>
        </p:txBody>
      </p:sp>
    </p:spTree>
    <p:extLst>
      <p:ext uri="{BB962C8B-B14F-4D97-AF65-F5344CB8AC3E}">
        <p14:creationId xmlns:p14="http://schemas.microsoft.com/office/powerpoint/2010/main" val="39819570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34888" y="-171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500" dirty="0"/>
              <a:t>2. The principles of Muslim law</a:t>
            </a:r>
            <a:endParaRPr lang="fr-FR" sz="3500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836712"/>
            <a:ext cx="7848872" cy="61926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2900" dirty="0"/>
              <a:t>Sharia law is the </a:t>
            </a:r>
            <a:r>
              <a:rPr lang="en-US" sz="2900" dirty="0">
                <a:solidFill>
                  <a:schemeClr val="accent1">
                    <a:lumMod val="75000"/>
                  </a:schemeClr>
                </a:solidFill>
              </a:rPr>
              <a:t>primary subsidiary source </a:t>
            </a:r>
            <a:r>
              <a:rPr lang="en-US" sz="2900" dirty="0"/>
              <a:t>of Algerian law.</a:t>
            </a:r>
          </a:p>
          <a:p>
            <a:pPr algn="just"/>
            <a:endParaRPr lang="en-US" sz="2900" dirty="0"/>
          </a:p>
          <a:p>
            <a:pPr algn="just"/>
            <a:r>
              <a:rPr lang="en-US" sz="2900" dirty="0"/>
              <a:t>The precepts of Islam are manifested in the Algerian legal system through </a:t>
            </a:r>
            <a:r>
              <a:rPr lang="en-US" sz="2900" dirty="0">
                <a:solidFill>
                  <a:schemeClr val="accent1">
                    <a:lumMod val="75000"/>
                  </a:schemeClr>
                </a:solidFill>
              </a:rPr>
              <a:t>three essential aspects:</a:t>
            </a:r>
          </a:p>
          <a:p>
            <a:pPr algn="just"/>
            <a:endParaRPr lang="en-US" sz="2900" dirty="0"/>
          </a:p>
          <a:p>
            <a:pPr marL="717550" indent="-255588" algn="just">
              <a:buFont typeface="Courier New" pitchFamily="49" charset="0"/>
              <a:buChar char="o"/>
            </a:pPr>
            <a:r>
              <a:rPr lang="en-US" sz="2900" dirty="0"/>
              <a:t>"</a:t>
            </a:r>
            <a:r>
              <a:rPr lang="en-US" sz="2900" dirty="0">
                <a:solidFill>
                  <a:schemeClr val="accent1">
                    <a:lumMod val="75000"/>
                  </a:schemeClr>
                </a:solidFill>
              </a:rPr>
              <a:t>Islam as the State Religion</a:t>
            </a:r>
            <a:r>
              <a:rPr lang="en-US" sz="2900" dirty="0"/>
              <a:t>" (Constitution, Art. 2); "Sovereign, democratic, and social Algerian State within the framework of Islamic principles" (Declaration of November 1, 1954</a:t>
            </a:r>
            <a:r>
              <a:rPr lang="en-US" sz="2900" dirty="0" smtClean="0"/>
              <a:t>);</a:t>
            </a:r>
          </a:p>
          <a:p>
            <a:pPr marL="717550" indent="-255588" algn="just">
              <a:buFont typeface="Courier New" pitchFamily="49" charset="0"/>
              <a:buChar char="o"/>
            </a:pPr>
            <a:endParaRPr lang="en-US" sz="2900" dirty="0"/>
          </a:p>
          <a:p>
            <a:pPr marL="717550" indent="-255588" algn="just">
              <a:buFont typeface="Courier New" pitchFamily="49" charset="0"/>
              <a:buChar char="o"/>
            </a:pPr>
            <a:r>
              <a:rPr lang="en-US" sz="2900" dirty="0"/>
              <a:t>Main source of family law (marriage, filiation, inheritance, etc</a:t>
            </a:r>
            <a:r>
              <a:rPr lang="en-US" sz="2900" dirty="0" smtClean="0"/>
              <a:t>.);</a:t>
            </a:r>
          </a:p>
          <a:p>
            <a:pPr marL="717550" indent="-255588" algn="just">
              <a:buFont typeface="Courier New" pitchFamily="49" charset="0"/>
              <a:buChar char="o"/>
            </a:pPr>
            <a:endParaRPr lang="en-US" sz="2900" dirty="0"/>
          </a:p>
          <a:p>
            <a:pPr marL="717550" indent="-255588" algn="just">
              <a:buFont typeface="Courier New" pitchFamily="49" charset="0"/>
              <a:buChar char="o"/>
            </a:pPr>
            <a:r>
              <a:rPr lang="en-US" sz="2900" dirty="0"/>
              <a:t>Subsidiary source of common law (Article 1 of the Civil Code</a:t>
            </a:r>
            <a:r>
              <a:rPr lang="en-US" sz="2900" dirty="0" smtClean="0"/>
              <a:t>).</a:t>
            </a:r>
            <a:endParaRPr lang="fr-FR" sz="2900" dirty="0" smtClean="0"/>
          </a:p>
        </p:txBody>
      </p:sp>
    </p:spTree>
    <p:extLst>
      <p:ext uri="{BB962C8B-B14F-4D97-AF65-F5344CB8AC3E}">
        <p14:creationId xmlns:p14="http://schemas.microsoft.com/office/powerpoint/2010/main" val="31426315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sz="3500" dirty="0" smtClean="0">
                <a:solidFill>
                  <a:schemeClr val="accent1">
                    <a:lumMod val="75000"/>
                  </a:schemeClr>
                </a:solidFill>
              </a:rPr>
              <a:t>3. </a:t>
            </a:r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</a:rPr>
              <a:t>Custom</a:t>
            </a:r>
            <a:endParaRPr lang="fr-FR" sz="3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1196752"/>
            <a:ext cx="8363272" cy="4752528"/>
          </a:xfrm>
        </p:spPr>
        <p:txBody>
          <a:bodyPr/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Custom is defined </a:t>
            </a:r>
            <a:r>
              <a:rPr lang="en-US" sz="3000" dirty="0"/>
              <a:t>as a repeated practice that has acquired a binding character</a:t>
            </a:r>
            <a:r>
              <a:rPr lang="en-US" sz="3000" dirty="0" smtClean="0"/>
              <a:t>.</a:t>
            </a:r>
          </a:p>
          <a:p>
            <a:pPr marL="109728" indent="0" algn="just">
              <a:spcBef>
                <a:spcPts val="800"/>
              </a:spcBef>
              <a:spcAft>
                <a:spcPts val="800"/>
              </a:spcAft>
              <a:buNone/>
            </a:pPr>
            <a:endParaRPr lang="en-US" sz="3000" dirty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Customary practices </a:t>
            </a:r>
            <a:r>
              <a:rPr lang="en-US" sz="3000" dirty="0"/>
              <a:t>or rules are not enshrined in any legal text; they are oral; they are invented by practice to regulate regulated legal situations.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895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57224" y="2143116"/>
            <a:ext cx="7472386" cy="1143000"/>
          </a:xfrm>
        </p:spPr>
        <p:txBody>
          <a:bodyPr>
            <a:noAutofit/>
          </a:bodyPr>
          <a:lstStyle/>
          <a:p>
            <a:pPr algn="r"/>
            <a:r>
              <a:rPr lang="en-US" sz="4000" dirty="0"/>
              <a:t>What are </a:t>
            </a:r>
            <a:r>
              <a:rPr lang="en-US" sz="4000" dirty="0">
                <a:solidFill>
                  <a:schemeClr val="accent1"/>
                </a:solidFill>
              </a:rPr>
              <a:t>the branches </a:t>
            </a:r>
            <a:r>
              <a:rPr lang="en-US" sz="4000" dirty="0" smtClean="0">
                <a:solidFill>
                  <a:schemeClr val="accent1"/>
                </a:solidFill>
              </a:rPr>
              <a:t/>
            </a:r>
            <a:br>
              <a:rPr lang="en-US" sz="4000" dirty="0" smtClean="0">
                <a:solidFill>
                  <a:schemeClr val="accent1"/>
                </a:solidFill>
              </a:rPr>
            </a:br>
            <a:r>
              <a:rPr lang="en-US" sz="4000" dirty="0" smtClean="0"/>
              <a:t>of </a:t>
            </a:r>
            <a:r>
              <a:rPr lang="en-US" sz="4000" dirty="0"/>
              <a:t>law?</a:t>
            </a:r>
            <a:endParaRPr lang="fr-FR" sz="4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sz="3500" dirty="0">
                <a:solidFill>
                  <a:schemeClr val="accent1">
                    <a:lumMod val="75000"/>
                  </a:schemeClr>
                </a:solidFill>
              </a:rPr>
              <a:t>4. Case </a:t>
            </a:r>
            <a:r>
              <a:rPr lang="fr-FR" sz="3500" dirty="0" err="1">
                <a:solidFill>
                  <a:schemeClr val="accent1">
                    <a:lumMod val="75000"/>
                  </a:schemeClr>
                </a:solidFill>
              </a:rPr>
              <a:t>law</a:t>
            </a:r>
            <a:endParaRPr lang="fr-FR" sz="3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1052736"/>
            <a:ext cx="8219256" cy="5256584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en-US" sz="2800" dirty="0"/>
              <a:t>Case law refers to all the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decisions rendered </a:t>
            </a:r>
            <a:r>
              <a:rPr lang="en-US" sz="2800" dirty="0"/>
              <a:t>by judicial authorities.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en-US" sz="2800" dirty="0"/>
              <a:t>Case law has three purposes:</a:t>
            </a:r>
          </a:p>
          <a:p>
            <a:pPr marL="1079500" indent="-255588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To interpret the law in cases of obscurity: </a:t>
            </a:r>
            <a:r>
              <a:rPr lang="en-US" sz="2800" dirty="0"/>
              <a:t>since the law is general and obscure, case law ensures the transition from the abstract rule to the specific case.</a:t>
            </a:r>
          </a:p>
          <a:p>
            <a:pPr marL="1079500" indent="-255588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To supplement the law in cases of absence of a provision: </a:t>
            </a:r>
            <a:r>
              <a:rPr lang="en-US" sz="2800" dirty="0"/>
              <a:t>since the law remains silent in a given area, case law will fill the gap by creating a new rule of precedent.</a:t>
            </a:r>
          </a:p>
          <a:p>
            <a:pPr marL="1079500" indent="-255588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To establish custom and determine the practices to which </a:t>
            </a:r>
            <a:r>
              <a:rPr lang="en-US" sz="2800" dirty="0"/>
              <a:t>the parties have referred.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50487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4016" y="1340768"/>
            <a:ext cx="9036496" cy="4683976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en-US" b="1" dirty="0" smtClean="0"/>
              <a:t>Semester </a:t>
            </a:r>
            <a:r>
              <a:rPr lang="en-US" b="1" dirty="0"/>
              <a:t>1 –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Theory of Contract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Liability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898525" indent="-255588"/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  <a:p>
            <a:pPr marL="898525" indent="-255588"/>
            <a:r>
              <a:rPr lang="en-US" dirty="0" smtClean="0"/>
              <a:t>Course </a:t>
            </a:r>
            <a:r>
              <a:rPr lang="en-US" dirty="0"/>
              <a:t>1: Introduction to Contract Law</a:t>
            </a:r>
            <a:endParaRPr lang="fr-FR" dirty="0"/>
          </a:p>
          <a:p>
            <a:pPr marL="898525" indent="-255588"/>
            <a:r>
              <a:rPr lang="en-US" dirty="0"/>
              <a:t>Course 2: The Concept of Contract</a:t>
            </a:r>
            <a:endParaRPr lang="fr-FR" dirty="0"/>
          </a:p>
          <a:p>
            <a:pPr marL="898525" indent="-255588"/>
            <a:r>
              <a:rPr lang="en-US" dirty="0"/>
              <a:t>Course 3: Formation of the Contract</a:t>
            </a:r>
            <a:endParaRPr lang="fr-FR" dirty="0"/>
          </a:p>
          <a:p>
            <a:pPr marL="898525" indent="-255588"/>
            <a:r>
              <a:rPr lang="en-US" dirty="0"/>
              <a:t>Course 4: Proofs of Contracts</a:t>
            </a:r>
            <a:endParaRPr lang="fr-FR" dirty="0"/>
          </a:p>
          <a:p>
            <a:pPr marL="898525" indent="-255588"/>
            <a:r>
              <a:rPr lang="en-US" dirty="0"/>
              <a:t>Course 5: Contractual Liability</a:t>
            </a:r>
            <a:endParaRPr lang="fr-FR" dirty="0"/>
          </a:p>
          <a:p>
            <a:pPr marL="898525" indent="-255588"/>
            <a:r>
              <a:rPr lang="en-US" dirty="0"/>
              <a:t>Course 6: Tortious Liability (General Regime)</a:t>
            </a:r>
            <a:endParaRPr lang="fr-FR" dirty="0"/>
          </a:p>
          <a:p>
            <a:pPr marL="898525" indent="-255588"/>
            <a:r>
              <a:rPr lang="en-US" dirty="0"/>
              <a:t>Course 7: Tortious Liability (Special Regimes)</a:t>
            </a:r>
            <a:endParaRPr lang="fr-FR" dirty="0"/>
          </a:p>
          <a:p>
            <a:pPr marL="898525" indent="-255588"/>
            <a:r>
              <a:rPr lang="en-US" dirty="0"/>
              <a:t>Course 8: Professional Liability</a:t>
            </a:r>
            <a:endParaRPr lang="fr-FR" dirty="0"/>
          </a:p>
          <a:p>
            <a:pPr marL="898525" indent="-255588"/>
            <a:r>
              <a:rPr lang="en-US" dirty="0"/>
              <a:t>Course 9: Amicable Settlement of Contractual Disputes</a:t>
            </a:r>
            <a:endParaRPr lang="fr-FR" dirty="0"/>
          </a:p>
          <a:p>
            <a:pPr marL="898525" indent="-255588"/>
            <a:r>
              <a:rPr lang="en-US" dirty="0"/>
              <a:t>Course 10: Judicial Settlement of Contractual </a:t>
            </a:r>
            <a:r>
              <a:rPr lang="en-US" dirty="0" smtClean="0"/>
              <a:t>Disputes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Syllabus of the Module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Contracts and Liability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5562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Semester 2 –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Specific Contracts</a:t>
            </a: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 smtClean="0"/>
          </a:p>
          <a:p>
            <a:pPr marL="361950" indent="0">
              <a:buNone/>
            </a:pPr>
            <a:r>
              <a:rPr lang="en-US" b="1" dirty="0" smtClean="0"/>
              <a:t>Course </a:t>
            </a:r>
            <a:r>
              <a:rPr lang="en-US" b="1" dirty="0"/>
              <a:t>1: </a:t>
            </a:r>
            <a:r>
              <a:rPr lang="en-US" dirty="0"/>
              <a:t>The Company Contract (Partnership Agreement)</a:t>
            </a:r>
            <a:endParaRPr lang="fr-FR" dirty="0"/>
          </a:p>
          <a:p>
            <a:pPr marL="361950" indent="0">
              <a:buNone/>
            </a:pPr>
            <a:r>
              <a:rPr lang="en-US" b="1" dirty="0"/>
              <a:t>Course 2: </a:t>
            </a:r>
            <a:r>
              <a:rPr lang="en-US" dirty="0"/>
              <a:t>The Business/Commercial Establishment Contract</a:t>
            </a:r>
            <a:endParaRPr lang="fr-FR" dirty="0"/>
          </a:p>
          <a:p>
            <a:pPr marL="361950" indent="0">
              <a:buNone/>
            </a:pPr>
            <a:r>
              <a:rPr lang="en-US" b="1" dirty="0"/>
              <a:t>Course 3: </a:t>
            </a:r>
            <a:r>
              <a:rPr lang="en-US" dirty="0"/>
              <a:t>The Consumer Contract</a:t>
            </a:r>
            <a:endParaRPr lang="fr-FR" dirty="0"/>
          </a:p>
          <a:p>
            <a:pPr marL="361950" indent="0">
              <a:buNone/>
            </a:pPr>
            <a:r>
              <a:rPr lang="en-US" b="1" dirty="0"/>
              <a:t>Course 4: </a:t>
            </a:r>
            <a:r>
              <a:rPr lang="en-US" dirty="0"/>
              <a:t>The Advertising Contract</a:t>
            </a:r>
            <a:endParaRPr lang="fr-FR" dirty="0"/>
          </a:p>
          <a:p>
            <a:pPr marL="361950" indent="0">
              <a:buNone/>
            </a:pPr>
            <a:r>
              <a:rPr lang="en-US" b="1" dirty="0"/>
              <a:t>Course 5: </a:t>
            </a:r>
            <a:r>
              <a:rPr lang="en-US" dirty="0"/>
              <a:t>The E-commerce Contract</a:t>
            </a:r>
            <a:endParaRPr lang="fr-FR" dirty="0"/>
          </a:p>
          <a:p>
            <a:pPr marL="361950" indent="0">
              <a:buNone/>
            </a:pPr>
            <a:r>
              <a:rPr lang="en-US" b="1" dirty="0"/>
              <a:t>Course 6: </a:t>
            </a:r>
            <a:r>
              <a:rPr lang="en-US" dirty="0"/>
              <a:t>The International Trade Contract</a:t>
            </a:r>
            <a:endParaRPr lang="fr-FR" dirty="0"/>
          </a:p>
          <a:p>
            <a:pPr marL="361950" indent="0">
              <a:buNone/>
            </a:pPr>
            <a:r>
              <a:rPr lang="en-US" b="1" dirty="0"/>
              <a:t>Course 7: </a:t>
            </a:r>
            <a:r>
              <a:rPr lang="en-US" dirty="0"/>
              <a:t>The Administrative Contract</a:t>
            </a:r>
            <a:endParaRPr lang="fr-FR" dirty="0"/>
          </a:p>
          <a:p>
            <a:pPr marL="361950" indent="0">
              <a:buNone/>
            </a:pPr>
            <a:r>
              <a:rPr lang="en-US" b="1" dirty="0"/>
              <a:t>Course 8: </a:t>
            </a:r>
            <a:r>
              <a:rPr lang="en-US" dirty="0"/>
              <a:t>The Employment Contract</a:t>
            </a:r>
            <a:endParaRPr lang="fr-FR" dirty="0"/>
          </a:p>
          <a:p>
            <a:pPr marL="361950" indent="0">
              <a:buNone/>
            </a:pPr>
            <a:r>
              <a:rPr lang="en-US" b="1" dirty="0"/>
              <a:t>Course 9: </a:t>
            </a:r>
            <a:r>
              <a:rPr lang="en-US" dirty="0"/>
              <a:t>Collective Agreements</a:t>
            </a:r>
            <a:endParaRPr lang="fr-FR" dirty="0"/>
          </a:p>
          <a:p>
            <a:pPr marL="361950" indent="0">
              <a:buNone/>
            </a:pPr>
            <a:r>
              <a:rPr lang="en-US" b="1" dirty="0"/>
              <a:t>Course 10: </a:t>
            </a:r>
            <a:r>
              <a:rPr lang="en-US" dirty="0"/>
              <a:t>Contract and Competition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19687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71470" y="142874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3800" dirty="0" smtClean="0">
                <a:solidFill>
                  <a:schemeClr val="bg2">
                    <a:lumMod val="50000"/>
                  </a:schemeClr>
                </a:solidFill>
              </a:rPr>
              <a:t>Références </a:t>
            </a:r>
            <a:br>
              <a:rPr lang="fr-FR" sz="3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800" dirty="0" smtClean="0">
                <a:solidFill>
                  <a:schemeClr val="bg2">
                    <a:lumMod val="50000"/>
                  </a:schemeClr>
                </a:solidFill>
              </a:rPr>
              <a:t>bibliographiques</a:t>
            </a:r>
            <a:endParaRPr lang="fr-FR" sz="3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3973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786478"/>
          </a:xfrm>
        </p:spPr>
        <p:txBody>
          <a:bodyPr>
            <a:normAutofit fontScale="62500" lnSpcReduction="20000"/>
          </a:bodyPr>
          <a:lstStyle/>
          <a:p>
            <a:pPr marL="357188" indent="0" algn="r">
              <a:buNone/>
            </a:pPr>
            <a:r>
              <a:rPr lang="fr-FR" sz="3600" b="1" dirty="0" smtClean="0">
                <a:solidFill>
                  <a:schemeClr val="accent2">
                    <a:lumMod val="75000"/>
                  </a:schemeClr>
                </a:solidFill>
              </a:rPr>
              <a:t>Ouvrages</a:t>
            </a:r>
          </a:p>
          <a:p>
            <a:pPr marL="893763" indent="-714375" algn="just">
              <a:buNone/>
            </a:pPr>
            <a:r>
              <a:rPr lang="fr-FR" dirty="0" smtClean="0"/>
              <a:t> </a:t>
            </a:r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Ben </a:t>
            </a:r>
            <a:r>
              <a:rPr lang="fr-FR" sz="2800" b="1" dirty="0" err="1" smtClean="0"/>
              <a:t>Ammou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Nadhir</a:t>
            </a:r>
            <a:r>
              <a:rPr lang="fr-FR" sz="2800" b="1" dirty="0" smtClean="0"/>
              <a:t>, </a:t>
            </a:r>
            <a:r>
              <a:rPr lang="fr-FR" sz="2800" b="1" i="1" dirty="0" smtClean="0"/>
              <a:t>Droit commercial</a:t>
            </a:r>
            <a:r>
              <a:rPr lang="fr-FR" sz="2800" b="1" dirty="0" smtClean="0"/>
              <a:t>, Tunis, 2003.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Blaise Jean-Bernard, </a:t>
            </a:r>
            <a:r>
              <a:rPr lang="fr-FR" sz="2800" b="1" i="1" dirty="0" smtClean="0"/>
              <a:t>Introduction au droit des affaires, </a:t>
            </a:r>
            <a:r>
              <a:rPr lang="fr-FR" sz="2800" b="1" dirty="0" smtClean="0"/>
              <a:t>fiche rédigé par </a:t>
            </a:r>
            <a:r>
              <a:rPr lang="fr-FR" sz="2800" b="1" dirty="0" err="1" smtClean="0"/>
              <a:t>Chenaouy</a:t>
            </a:r>
            <a:r>
              <a:rPr lang="fr-FR" sz="2800" b="1" dirty="0" smtClean="0"/>
              <a:t>, Paris, </a:t>
            </a:r>
            <a:r>
              <a:rPr lang="fr-FR" sz="2800" b="1" dirty="0" err="1" smtClean="0"/>
              <a:t>s.d</a:t>
            </a:r>
            <a:r>
              <a:rPr lang="fr-FR" sz="2800" b="1" dirty="0" smtClean="0"/>
              <a:t>.  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 </a:t>
            </a:r>
            <a:r>
              <a:rPr lang="fr-FR" sz="2800" b="1" dirty="0" err="1" smtClean="0"/>
              <a:t>ClavFlammarion</a:t>
            </a:r>
            <a:r>
              <a:rPr lang="fr-FR" sz="2800" b="1" dirty="0" smtClean="0"/>
              <a:t>, Paris, 2003.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Clavier Jean-Pierre, Lucas François-Xavier, </a:t>
            </a:r>
            <a:r>
              <a:rPr lang="fr-FR" sz="2800" b="1" i="1" dirty="0" smtClean="0"/>
              <a:t>Droit commercial</a:t>
            </a:r>
            <a:r>
              <a:rPr lang="fr-FR" sz="2800" b="1" dirty="0" smtClean="0"/>
              <a:t>, Flammarion, Paris, 2003.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err="1" smtClean="0"/>
              <a:t>Coulon</a:t>
            </a:r>
            <a:r>
              <a:rPr lang="fr-FR" sz="2800" b="1" dirty="0" smtClean="0"/>
              <a:t> Olivier, </a:t>
            </a:r>
            <a:r>
              <a:rPr lang="fr-FR" sz="2800" b="1" i="1" dirty="0" smtClean="0"/>
              <a:t>Cours de droit commercial</a:t>
            </a:r>
            <a:r>
              <a:rPr lang="fr-FR" sz="2800" b="1" dirty="0" smtClean="0"/>
              <a:t>, Université Catholique de Louvain, 2010. 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err="1" smtClean="0"/>
              <a:t>Djoumagh</a:t>
            </a:r>
            <a:r>
              <a:rPr lang="fr-FR" sz="2800" b="1" dirty="0" smtClean="0"/>
              <a:t> El-Hadi, </a:t>
            </a:r>
            <a:r>
              <a:rPr lang="fr-FR" sz="2800" b="1" i="1" dirty="0" smtClean="0"/>
              <a:t>Environnement juridique des entreprises</a:t>
            </a:r>
            <a:r>
              <a:rPr lang="fr-FR" sz="2800" b="1" dirty="0" smtClean="0"/>
              <a:t>, INISCOM, 2011.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Rapin A., </a:t>
            </a:r>
            <a:r>
              <a:rPr lang="fr-FR" sz="2800" b="1" dirty="0" err="1" smtClean="0"/>
              <a:t>Dupouy</a:t>
            </a:r>
            <a:r>
              <a:rPr lang="fr-FR" sz="2800" b="1" dirty="0" smtClean="0"/>
              <a:t> C., Poly J., </a:t>
            </a:r>
            <a:r>
              <a:rPr lang="fr-FR" sz="2800" b="1" i="1" dirty="0" smtClean="0"/>
              <a:t>Précis de droit commercial, tome 1</a:t>
            </a:r>
            <a:r>
              <a:rPr lang="fr-FR" sz="2800" b="1" dirty="0" smtClean="0"/>
              <a:t>, </a:t>
            </a:r>
            <a:r>
              <a:rPr lang="fr-FR" sz="2800" b="1" dirty="0" err="1" smtClean="0"/>
              <a:t>Dunod</a:t>
            </a:r>
            <a:r>
              <a:rPr lang="fr-FR" sz="2800" b="1" dirty="0" smtClean="0"/>
              <a:t>, Paris – Bruxelles – Montréal, 1968.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Rapin A., </a:t>
            </a:r>
            <a:r>
              <a:rPr lang="fr-FR" sz="2800" b="1" dirty="0" err="1" smtClean="0"/>
              <a:t>Dupouy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ier</a:t>
            </a:r>
            <a:r>
              <a:rPr lang="fr-FR" sz="2800" b="1" dirty="0" smtClean="0"/>
              <a:t> Jean-Pierre, Lucas François-Xavier, </a:t>
            </a:r>
            <a:r>
              <a:rPr lang="fr-FR" sz="2800" b="1" i="1" dirty="0" smtClean="0"/>
              <a:t>Droit commercial</a:t>
            </a:r>
            <a:r>
              <a:rPr lang="fr-FR" sz="2800" b="1" dirty="0" smtClean="0"/>
              <a:t>, C., Poly J., </a:t>
            </a:r>
            <a:r>
              <a:rPr lang="fr-FR" sz="2800" b="1" i="1" dirty="0" smtClean="0"/>
              <a:t>Précis de droit commercial, tome 1</a:t>
            </a:r>
            <a:r>
              <a:rPr lang="fr-FR" sz="2800" b="1" dirty="0" smtClean="0"/>
              <a:t>, </a:t>
            </a:r>
            <a:r>
              <a:rPr lang="fr-FR" sz="2800" b="1" dirty="0" err="1" smtClean="0"/>
              <a:t>Dunod</a:t>
            </a:r>
            <a:r>
              <a:rPr lang="fr-FR" sz="2800" b="1" dirty="0" smtClean="0"/>
              <a:t>, Paris – Bruxelles – D, Montréal, 1968.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err="1" smtClean="0"/>
              <a:t>Toualbi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Issam</a:t>
            </a:r>
            <a:r>
              <a:rPr lang="fr-FR" sz="2800" b="1" dirty="0" smtClean="0"/>
              <a:t>, </a:t>
            </a:r>
            <a:r>
              <a:rPr lang="fr-FR" sz="2800" b="1" i="1" dirty="0" smtClean="0"/>
              <a:t>Introduction générale au droit</a:t>
            </a:r>
            <a:r>
              <a:rPr lang="fr-FR" sz="2800" b="1" dirty="0" smtClean="0"/>
              <a:t>, Houma édition, Alger, 2018. </a:t>
            </a:r>
            <a:endParaRPr lang="fr-FR" sz="2800" b="1" u="sng" dirty="0" smtClean="0"/>
          </a:p>
          <a:p>
            <a:pPr marL="893763" indent="-625475" algn="just">
              <a:buNone/>
            </a:pPr>
            <a:endParaRPr lang="fr-FR" sz="2800" dirty="0" smtClean="0"/>
          </a:p>
          <a:p>
            <a:pPr marL="357188" indent="0" algn="just">
              <a:buFont typeface="Wingdings" pitchFamily="2" charset="2"/>
              <a:buChar char="§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7290634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500834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endParaRPr lang="fr-FR" dirty="0" smtClean="0"/>
          </a:p>
          <a:p>
            <a:pPr algn="r">
              <a:buNone/>
            </a:pPr>
            <a:r>
              <a:rPr lang="fr-FR" sz="5800" b="1" dirty="0" smtClean="0">
                <a:solidFill>
                  <a:schemeClr val="accent2">
                    <a:lumMod val="75000"/>
                  </a:schemeClr>
                </a:solidFill>
              </a:rPr>
              <a:t>Articles scientifiques </a:t>
            </a:r>
          </a:p>
          <a:p>
            <a:pPr algn="just">
              <a:buNone/>
            </a:pPr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fr-FR" sz="4300" b="1" dirty="0" smtClean="0"/>
              <a:t>http://corinne.zambotto.free.fr/cours/ed/Droit01.pdf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https://fiches-droit.com/responsabilite-delictuelle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https://florianernotte.be/matieres/faillite/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https://onu-vienne.delegfrance.org/Droit-commercial-international-919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https://partiels-droit.com/responsabilite-civile-delictuelle/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https://partiels-droit.com/responsabilite-delictuelle/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https://www.bronso.eu/blog/droit/les-caracteres-du-droit-commercial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https://www.dictionnaire-juridique.com/definition/solidarite.php#:~:text=La%20%22solidarit%C3%A9%22%20est%20le%20rapport,et%20sans%20la%20pr%C3%A9sence%20des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https://www.etudier.com/dissertations/Cours-De-Droit-Commercial/65463235.html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https://www.justifit.fr/b/guides/droit-commercial-le-guide-complet-2021/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https://www.justifit.fr/b/guides/droit-des-affaires/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https://www.vie-publique.fr/dossier/277747-lentreprise-et-le-droit-droit-grands-enjeux-du-monde-contemporain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Philippe Denis, </a:t>
            </a:r>
            <a:r>
              <a:rPr lang="fr-FR" sz="4300" b="1" i="1" dirty="0" err="1" smtClean="0"/>
              <a:t>Eléments</a:t>
            </a:r>
            <a:r>
              <a:rPr lang="fr-FR" sz="4300" b="1" i="1" dirty="0" smtClean="0"/>
              <a:t> de droit des contrats</a:t>
            </a:r>
            <a:r>
              <a:rPr lang="fr-FR" sz="4300" b="1" dirty="0" smtClean="0"/>
              <a:t>, https://philippelaw.eu/fr/elements-de-droit-des-contrats/.</a:t>
            </a:r>
            <a:r>
              <a:rPr lang="fr-FR" sz="4300" b="1" u="sng" dirty="0" smtClean="0">
                <a:hlinkClick r:id="rId2"/>
              </a:rPr>
              <a:t>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https://ecole-medav.com/2015/03/14/evolution-historique-du-droit-commercial/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https://aurelienbamde.com/2017/09/20/la-solidarite-active-et-passive-regime-juridique/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http://fsecsg.ummto.dz/wp-content/uploads/2018/05/droit-de-commerce.pdf</a:t>
            </a:r>
            <a:endParaRPr lang="fr-FR" sz="43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20917440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71470" y="142874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3800" dirty="0" smtClean="0">
                <a:solidFill>
                  <a:schemeClr val="bg2">
                    <a:lumMod val="50000"/>
                  </a:schemeClr>
                </a:solidFill>
              </a:rPr>
              <a:t>Références </a:t>
            </a:r>
            <a:br>
              <a:rPr lang="fr-FR" sz="3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800" dirty="0" smtClean="0">
                <a:solidFill>
                  <a:schemeClr val="bg2">
                    <a:lumMod val="50000"/>
                  </a:schemeClr>
                </a:solidFill>
              </a:rPr>
              <a:t>bibliographiques</a:t>
            </a:r>
            <a:endParaRPr lang="fr-FR" sz="3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786478"/>
          </a:xfrm>
        </p:spPr>
        <p:txBody>
          <a:bodyPr>
            <a:normAutofit fontScale="62500" lnSpcReduction="20000"/>
          </a:bodyPr>
          <a:lstStyle/>
          <a:p>
            <a:pPr marL="357188" indent="0" algn="r">
              <a:buNone/>
            </a:pPr>
            <a:r>
              <a:rPr lang="fr-FR" sz="3600" b="1" dirty="0" smtClean="0">
                <a:solidFill>
                  <a:schemeClr val="accent2">
                    <a:lumMod val="75000"/>
                  </a:schemeClr>
                </a:solidFill>
              </a:rPr>
              <a:t>Ouvrages</a:t>
            </a:r>
          </a:p>
          <a:p>
            <a:pPr marL="893763" indent="-714375" algn="just">
              <a:buNone/>
            </a:pPr>
            <a:r>
              <a:rPr lang="fr-FR" dirty="0" smtClean="0"/>
              <a:t> </a:t>
            </a:r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Ben </a:t>
            </a:r>
            <a:r>
              <a:rPr lang="fr-FR" sz="2800" b="1" dirty="0" err="1" smtClean="0"/>
              <a:t>Ammou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Nadhir</a:t>
            </a:r>
            <a:r>
              <a:rPr lang="fr-FR" sz="2800" b="1" dirty="0" smtClean="0"/>
              <a:t>, </a:t>
            </a:r>
            <a:r>
              <a:rPr lang="fr-FR" sz="2800" b="1" i="1" dirty="0" smtClean="0"/>
              <a:t>Droit commercial</a:t>
            </a:r>
            <a:r>
              <a:rPr lang="fr-FR" sz="2800" b="1" dirty="0" smtClean="0"/>
              <a:t>, Tunis, 2003.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Blaise Jean-Bernard, </a:t>
            </a:r>
            <a:r>
              <a:rPr lang="fr-FR" sz="2800" b="1" i="1" dirty="0" smtClean="0"/>
              <a:t>Introduction au droit des affaires, </a:t>
            </a:r>
            <a:r>
              <a:rPr lang="fr-FR" sz="2800" b="1" dirty="0" smtClean="0"/>
              <a:t>fiche rédigé par </a:t>
            </a:r>
            <a:r>
              <a:rPr lang="fr-FR" sz="2800" b="1" dirty="0" err="1" smtClean="0"/>
              <a:t>Chenaouy</a:t>
            </a:r>
            <a:r>
              <a:rPr lang="fr-FR" sz="2800" b="1" dirty="0" smtClean="0"/>
              <a:t>, Paris, </a:t>
            </a:r>
            <a:r>
              <a:rPr lang="fr-FR" sz="2800" b="1" dirty="0" err="1" smtClean="0"/>
              <a:t>s.d</a:t>
            </a:r>
            <a:r>
              <a:rPr lang="fr-FR" sz="2800" b="1" dirty="0" smtClean="0"/>
              <a:t>.  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 </a:t>
            </a:r>
            <a:r>
              <a:rPr lang="fr-FR" sz="2800" b="1" dirty="0" err="1" smtClean="0"/>
              <a:t>ClavFlammarion</a:t>
            </a:r>
            <a:r>
              <a:rPr lang="fr-FR" sz="2800" b="1" dirty="0" smtClean="0"/>
              <a:t>, Paris, 2003.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Clavier Jean-Pierre, Lucas François-Xavier, </a:t>
            </a:r>
            <a:r>
              <a:rPr lang="fr-FR" sz="2800" b="1" i="1" dirty="0" smtClean="0"/>
              <a:t>Droit commercial</a:t>
            </a:r>
            <a:r>
              <a:rPr lang="fr-FR" sz="2800" b="1" dirty="0" smtClean="0"/>
              <a:t>, Flammarion, Paris, 2003.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err="1" smtClean="0"/>
              <a:t>Coulon</a:t>
            </a:r>
            <a:r>
              <a:rPr lang="fr-FR" sz="2800" b="1" dirty="0" smtClean="0"/>
              <a:t> Olivier, </a:t>
            </a:r>
            <a:r>
              <a:rPr lang="fr-FR" sz="2800" b="1" i="1" dirty="0" smtClean="0"/>
              <a:t>Cours de droit commercial</a:t>
            </a:r>
            <a:r>
              <a:rPr lang="fr-FR" sz="2800" b="1" dirty="0" smtClean="0"/>
              <a:t>, Université Catholique de Louvain, 2010. 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err="1" smtClean="0"/>
              <a:t>Djoumagh</a:t>
            </a:r>
            <a:r>
              <a:rPr lang="fr-FR" sz="2800" b="1" dirty="0" smtClean="0"/>
              <a:t> El-Hadi, </a:t>
            </a:r>
            <a:r>
              <a:rPr lang="fr-FR" sz="2800" b="1" i="1" dirty="0" smtClean="0"/>
              <a:t>Environnement juridique des entreprises</a:t>
            </a:r>
            <a:r>
              <a:rPr lang="fr-FR" sz="2800" b="1" dirty="0" smtClean="0"/>
              <a:t>, INISCOM, 2011.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Rapin A., </a:t>
            </a:r>
            <a:r>
              <a:rPr lang="fr-FR" sz="2800" b="1" dirty="0" err="1" smtClean="0"/>
              <a:t>Dupouy</a:t>
            </a:r>
            <a:r>
              <a:rPr lang="fr-FR" sz="2800" b="1" dirty="0" smtClean="0"/>
              <a:t> C., Poly J., </a:t>
            </a:r>
            <a:r>
              <a:rPr lang="fr-FR" sz="2800" b="1" i="1" dirty="0" smtClean="0"/>
              <a:t>Précis de droit commercial, tome 1</a:t>
            </a:r>
            <a:r>
              <a:rPr lang="fr-FR" sz="2800" b="1" dirty="0" smtClean="0"/>
              <a:t>, </a:t>
            </a:r>
            <a:r>
              <a:rPr lang="fr-FR" sz="2800" b="1" dirty="0" err="1" smtClean="0"/>
              <a:t>Dunod</a:t>
            </a:r>
            <a:r>
              <a:rPr lang="fr-FR" sz="2800" b="1" dirty="0" smtClean="0"/>
              <a:t>, Paris – Bruxelles – Montréal, 1968.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smtClean="0"/>
              <a:t>Rapin A., </a:t>
            </a:r>
            <a:r>
              <a:rPr lang="fr-FR" sz="2800" b="1" dirty="0" err="1" smtClean="0"/>
              <a:t>Dupouy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ier</a:t>
            </a:r>
            <a:r>
              <a:rPr lang="fr-FR" sz="2800" b="1" dirty="0" smtClean="0"/>
              <a:t> Jean-Pierre, Lucas François-Xavier, </a:t>
            </a:r>
            <a:r>
              <a:rPr lang="fr-FR" sz="2800" b="1" i="1" dirty="0" smtClean="0"/>
              <a:t>Droit commercial</a:t>
            </a:r>
            <a:r>
              <a:rPr lang="fr-FR" sz="2800" b="1" dirty="0" smtClean="0"/>
              <a:t>, C., Poly J., </a:t>
            </a:r>
            <a:r>
              <a:rPr lang="fr-FR" sz="2800" b="1" i="1" dirty="0" smtClean="0"/>
              <a:t>Précis de droit commercial, tome 1</a:t>
            </a:r>
            <a:r>
              <a:rPr lang="fr-FR" sz="2800" b="1" dirty="0" smtClean="0"/>
              <a:t>, </a:t>
            </a:r>
            <a:r>
              <a:rPr lang="fr-FR" sz="2800" b="1" dirty="0" err="1" smtClean="0"/>
              <a:t>Dunod</a:t>
            </a:r>
            <a:r>
              <a:rPr lang="fr-FR" sz="2800" b="1" dirty="0" smtClean="0"/>
              <a:t>, Paris – Bruxelles – D, Montréal, 1968.</a:t>
            </a:r>
            <a:endParaRPr lang="fr-FR" sz="28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800" b="1" dirty="0" err="1" smtClean="0"/>
              <a:t>Toualbi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Issam</a:t>
            </a:r>
            <a:r>
              <a:rPr lang="fr-FR" sz="2800" b="1" dirty="0" smtClean="0"/>
              <a:t>, </a:t>
            </a:r>
            <a:r>
              <a:rPr lang="fr-FR" sz="2800" b="1" i="1" dirty="0" smtClean="0"/>
              <a:t>Introduction générale au droit</a:t>
            </a:r>
            <a:r>
              <a:rPr lang="fr-FR" sz="2800" b="1" dirty="0" smtClean="0"/>
              <a:t>, Houma édition, Alger, 2018. </a:t>
            </a:r>
            <a:endParaRPr lang="fr-FR" sz="2800" b="1" u="sng" dirty="0" smtClean="0"/>
          </a:p>
          <a:p>
            <a:pPr marL="893763" indent="-625475" algn="just">
              <a:buNone/>
            </a:pPr>
            <a:endParaRPr lang="fr-FR" sz="2800" dirty="0" smtClean="0"/>
          </a:p>
          <a:p>
            <a:pPr marL="357188" indent="0" algn="just">
              <a:buFont typeface="Wingdings" pitchFamily="2" charset="2"/>
              <a:buChar char="§"/>
            </a:pPr>
            <a:endParaRPr lang="fr-FR" dirty="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500834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endParaRPr lang="fr-FR" dirty="0" smtClean="0"/>
          </a:p>
          <a:p>
            <a:pPr algn="r">
              <a:buNone/>
            </a:pPr>
            <a:r>
              <a:rPr lang="fr-FR" sz="5800" b="1" dirty="0" smtClean="0">
                <a:solidFill>
                  <a:schemeClr val="accent2">
                    <a:lumMod val="75000"/>
                  </a:schemeClr>
                </a:solidFill>
              </a:rPr>
              <a:t>Articles scientifiques </a:t>
            </a:r>
          </a:p>
          <a:p>
            <a:pPr algn="just">
              <a:buNone/>
            </a:pPr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fr-FR" sz="4300" b="1" dirty="0" smtClean="0"/>
              <a:t>http://corinne.zambotto.free.fr/cours/ed/Droit01.pdf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https://fiches-droit.com/responsabilite-delictuelle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https://florianernotte.be/matieres/faillite/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https://onu-vienne.delegfrance.org/Droit-commercial-international-919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https://partiels-droit.com/responsabilite-civile-delictuelle/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https://partiels-droit.com/responsabilite-delictuelle/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https://www.bronso.eu/blog/droit/les-caracteres-du-droit-commercial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https://www.dictionnaire-juridique.com/definition/solidarite.php#:~:text=La%20%22solidarit%C3%A9%22%20est%20le%20rapport,et%20sans%20la%20pr%C3%A9sence%20des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https://www.etudier.com/dissertations/Cours-De-Droit-Commercial/65463235.html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https://www.justifit.fr/b/guides/droit-commercial-le-guide-complet-2021/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https://www.justifit.fr/b/guides/droit-des-affaires/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https://www.vie-publique.fr/dossier/277747-lentreprise-et-le-droit-droit-grands-enjeux-du-monde-contemporain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Philippe Denis, </a:t>
            </a:r>
            <a:r>
              <a:rPr lang="fr-FR" sz="4300" b="1" i="1" dirty="0" err="1" smtClean="0"/>
              <a:t>Eléments</a:t>
            </a:r>
            <a:r>
              <a:rPr lang="fr-FR" sz="4300" b="1" i="1" dirty="0" smtClean="0"/>
              <a:t> de droit des contrats</a:t>
            </a:r>
            <a:r>
              <a:rPr lang="fr-FR" sz="4300" b="1" dirty="0" smtClean="0"/>
              <a:t>, https://philippelaw.eu/fr/elements-de-droit-des-contrats/.</a:t>
            </a:r>
            <a:r>
              <a:rPr lang="fr-FR" sz="4300" b="1" u="sng" dirty="0" smtClean="0">
                <a:hlinkClick r:id="rId2"/>
              </a:rPr>
              <a:t>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https://ecole-medav.com/2015/03/14/evolution-historique-du-droit-commercial/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https://aurelienbamde.com/2017/09/20/la-solidarite-active-et-passive-regime-juridique/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http://fsecsg.ummto.dz/wp-content/uploads/2018/05/droit-de-commerce.pdf</a:t>
            </a:r>
            <a:endParaRPr lang="fr-FR" sz="4300" b="1" u="sng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85804" y="857232"/>
            <a:ext cx="8229600" cy="5715040"/>
          </a:xfrm>
        </p:spPr>
        <p:txBody>
          <a:bodyPr/>
          <a:lstStyle/>
          <a:p>
            <a:pPr algn="just"/>
            <a:r>
              <a:rPr lang="en-US" sz="3200" dirty="0"/>
              <a:t>From </a:t>
            </a:r>
            <a:r>
              <a:rPr lang="en-US" sz="3200" dirty="0">
                <a:solidFill>
                  <a:schemeClr val="accent1"/>
                </a:solidFill>
              </a:rPr>
              <a:t>Antiquity</a:t>
            </a:r>
            <a:r>
              <a:rPr lang="en-US" sz="3200" dirty="0"/>
              <a:t> until the end of the </a:t>
            </a:r>
            <a:r>
              <a:rPr lang="en-US" sz="3200" dirty="0">
                <a:solidFill>
                  <a:schemeClr val="accent1"/>
                </a:solidFill>
              </a:rPr>
              <a:t>Middle Ages</a:t>
            </a:r>
            <a:r>
              <a:rPr lang="en-US" sz="3200" dirty="0"/>
              <a:t>, there was </a:t>
            </a:r>
            <a:r>
              <a:rPr lang="en-US" sz="3200" dirty="0">
                <a:solidFill>
                  <a:schemeClr val="accent1"/>
                </a:solidFill>
              </a:rPr>
              <a:t>only one branch of law</a:t>
            </a:r>
            <a:r>
              <a:rPr lang="en-US" sz="3200" dirty="0"/>
              <a:t>: </a:t>
            </a:r>
            <a:r>
              <a:rPr lang="en-US" sz="3200" dirty="0">
                <a:solidFill>
                  <a:schemeClr val="accent1"/>
                </a:solidFill>
              </a:rPr>
              <a:t>civil law, or jus </a:t>
            </a:r>
            <a:r>
              <a:rPr lang="en-US" sz="3200" dirty="0" err="1">
                <a:solidFill>
                  <a:schemeClr val="accent1"/>
                </a:solidFill>
              </a:rPr>
              <a:t>civile</a:t>
            </a:r>
            <a:r>
              <a:rPr lang="en-US" sz="3200" dirty="0"/>
              <a:t>, or the law of citizens. </a:t>
            </a:r>
            <a:endParaRPr lang="en-US" sz="3200" dirty="0" smtClean="0"/>
          </a:p>
          <a:p>
            <a:pPr algn="just"/>
            <a:endParaRPr lang="en-US" sz="3200" dirty="0"/>
          </a:p>
          <a:p>
            <a:pPr algn="just"/>
            <a:r>
              <a:rPr lang="en-US" sz="3200" dirty="0" smtClean="0"/>
              <a:t>But </a:t>
            </a:r>
            <a:r>
              <a:rPr lang="en-US" sz="3200" dirty="0"/>
              <a:t>under the influence of various factors, including economic development, the rule of law evolved and diversified, leading to the principle of </a:t>
            </a:r>
            <a:r>
              <a:rPr lang="en-US" sz="3200" dirty="0">
                <a:solidFill>
                  <a:schemeClr val="accent1"/>
                </a:solidFill>
              </a:rPr>
              <a:t>legal specialization.</a:t>
            </a:r>
            <a:endParaRPr lang="fr-FR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45259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3">
                    <a:lumMod val="75000"/>
                  </a:schemeClr>
                </a:solidFill>
              </a:rPr>
              <a:t>According to its </a:t>
            </a:r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</a:rPr>
              <a:t>territoriality:</a:t>
            </a:r>
          </a:p>
          <a:p>
            <a:pPr marL="898525" indent="-255588">
              <a:buFont typeface="Courier New" pitchFamily="49" charset="0"/>
              <a:buChar char="o"/>
            </a:pPr>
            <a:r>
              <a:rPr lang="en-US" sz="3200" dirty="0" smtClean="0"/>
              <a:t>International </a:t>
            </a:r>
            <a:r>
              <a:rPr lang="en-US" sz="3200" dirty="0"/>
              <a:t>law; </a:t>
            </a:r>
            <a:endParaRPr lang="en-US" sz="3200" dirty="0" smtClean="0"/>
          </a:p>
          <a:p>
            <a:pPr marL="898525" indent="-255588">
              <a:buFont typeface="Courier New" pitchFamily="49" charset="0"/>
              <a:buChar char="o"/>
            </a:pPr>
            <a:r>
              <a:rPr lang="en-US" sz="3200" dirty="0" smtClean="0"/>
              <a:t>National </a:t>
            </a:r>
            <a:r>
              <a:rPr lang="en-US" sz="3200" dirty="0"/>
              <a:t>law.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</a:rPr>
              <a:t>According 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</a:rPr>
              <a:t>to its scope of application: </a:t>
            </a:r>
            <a:endParaRPr lang="en-US" sz="3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898525" indent="-255588">
              <a:buFont typeface="Courier New" pitchFamily="49" charset="0"/>
              <a:buChar char="o"/>
            </a:pPr>
            <a:r>
              <a:rPr lang="en-US" sz="3200" dirty="0" smtClean="0"/>
              <a:t>Public </a:t>
            </a:r>
            <a:r>
              <a:rPr lang="en-US" sz="3200" dirty="0"/>
              <a:t>law; </a:t>
            </a:r>
            <a:endParaRPr lang="en-US" sz="3200" dirty="0" smtClean="0"/>
          </a:p>
          <a:p>
            <a:pPr marL="898525" indent="-255588">
              <a:buFont typeface="Courier New" pitchFamily="49" charset="0"/>
              <a:buChar char="o"/>
            </a:pPr>
            <a:r>
              <a:rPr lang="en-US" sz="3200" dirty="0" smtClean="0"/>
              <a:t>Private </a:t>
            </a:r>
            <a:r>
              <a:rPr lang="en-US" sz="3200" dirty="0"/>
              <a:t>law.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dirty="0"/>
              <a:t>The branches of Law are grouped into two main categories: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192880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>
                <a:solidFill>
                  <a:schemeClr val="accent1"/>
                </a:solidFill>
              </a:rPr>
              <a:t>International Law?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5163486"/>
          </a:xfrm>
        </p:spPr>
        <p:txBody>
          <a:bodyPr/>
          <a:lstStyle/>
          <a:p>
            <a:pPr algn="just"/>
            <a:r>
              <a:rPr lang="en-US" sz="3200" dirty="0">
                <a:solidFill>
                  <a:schemeClr val="accent1"/>
                </a:solidFill>
              </a:rPr>
              <a:t>International law </a:t>
            </a:r>
            <a:r>
              <a:rPr lang="en-US" sz="3200" dirty="0"/>
              <a:t>is defined as the set of legal rules that govern relations between states, individuals, and communities of different nationalities</a:t>
            </a:r>
            <a:r>
              <a:rPr lang="en-US" sz="3200" dirty="0" smtClean="0"/>
              <a:t>.</a:t>
            </a:r>
          </a:p>
          <a:p>
            <a:pPr algn="just"/>
            <a:endParaRPr lang="en-US" sz="3200" dirty="0"/>
          </a:p>
          <a:p>
            <a:pPr algn="just"/>
            <a:r>
              <a:rPr lang="en-US" sz="3200" dirty="0" smtClean="0">
                <a:solidFill>
                  <a:schemeClr val="accent1"/>
                </a:solidFill>
              </a:rPr>
              <a:t>It </a:t>
            </a:r>
            <a:r>
              <a:rPr lang="en-US" sz="3200" dirty="0">
                <a:solidFill>
                  <a:schemeClr val="accent1"/>
                </a:solidFill>
              </a:rPr>
              <a:t>is divided into: </a:t>
            </a:r>
            <a:endParaRPr lang="en-US" sz="3200" dirty="0" smtClean="0">
              <a:solidFill>
                <a:schemeClr val="accent1"/>
              </a:solidFill>
            </a:endParaRPr>
          </a:p>
          <a:p>
            <a:pPr marL="898525" indent="-255588" algn="just">
              <a:buFont typeface="Courier New" pitchFamily="49" charset="0"/>
              <a:buChar char="o"/>
            </a:pPr>
            <a:r>
              <a:rPr lang="en-US" sz="3200" dirty="0" smtClean="0"/>
              <a:t>Public </a:t>
            </a:r>
            <a:r>
              <a:rPr lang="en-US" sz="3200" dirty="0"/>
              <a:t>international law; </a:t>
            </a:r>
            <a:endParaRPr lang="en-US" sz="3200" dirty="0" smtClean="0"/>
          </a:p>
          <a:p>
            <a:pPr marL="898525" indent="-255588" algn="just">
              <a:buFont typeface="Courier New" pitchFamily="49" charset="0"/>
              <a:buChar char="o"/>
            </a:pPr>
            <a:r>
              <a:rPr lang="en-US" sz="3200" dirty="0" smtClean="0"/>
              <a:t>Private </a:t>
            </a:r>
            <a:r>
              <a:rPr lang="en-US" sz="3200" dirty="0"/>
              <a:t>international law.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192880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>
                <a:solidFill>
                  <a:schemeClr val="accent1"/>
                </a:solidFill>
              </a:rPr>
              <a:t>National Law?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Personnalisé 6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21798F"/>
      </a:hlink>
      <a:folHlink>
        <a:srgbClr val="79CBDF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5983</TotalTime>
  <Words>2175</Words>
  <Application>Microsoft Office PowerPoint</Application>
  <PresentationFormat>Affichage à l'écran (4:3)</PresentationFormat>
  <Paragraphs>235</Paragraphs>
  <Slides>48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48</vt:i4>
      </vt:variant>
    </vt:vector>
  </HeadingPairs>
  <TitlesOfParts>
    <vt:vector size="49" baseType="lpstr">
      <vt:lpstr>Rotonde</vt:lpstr>
      <vt:lpstr>      Contract Law and Liability  General Introduction  Issam TOUALBI Professor at the Faculty of Law of the University of Algiers I Lawyer at the Algiers Bar </vt:lpstr>
      <vt:lpstr>What is Law?  </vt:lpstr>
      <vt:lpstr>The law can be understood from two points of view:</vt:lpstr>
      <vt:lpstr>What are the branches  of law?</vt:lpstr>
      <vt:lpstr>Présentation PowerPoint</vt:lpstr>
      <vt:lpstr>The branches of Law are grouped into two main categories:</vt:lpstr>
      <vt:lpstr> What is International Law?</vt:lpstr>
      <vt:lpstr>Présentation PowerPoint</vt:lpstr>
      <vt:lpstr> What is National Law?</vt:lpstr>
      <vt:lpstr>Présentation PowerPoint</vt:lpstr>
      <vt:lpstr>The main ramifications of public law are:</vt:lpstr>
      <vt:lpstr>The main ramifications  of private law are: </vt:lpstr>
      <vt:lpstr>Présentation PowerPoint</vt:lpstr>
      <vt:lpstr>The new Laws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What is the contract?</vt:lpstr>
      <vt:lpstr>Présentation PowerPoint</vt:lpstr>
      <vt:lpstr>What is liability ?</vt:lpstr>
      <vt:lpstr>Présentation PowerPoint</vt:lpstr>
      <vt:lpstr>How can we define contract law and liability law? </vt:lpstr>
      <vt:lpstr>Présentation PowerPoint</vt:lpstr>
      <vt:lpstr>What is  the obligation?</vt:lpstr>
      <vt:lpstr>Présentation PowerPoint</vt:lpstr>
      <vt:lpstr>The parties to the obligation report are:</vt:lpstr>
      <vt:lpstr>How do bonds arise?</vt:lpstr>
      <vt:lpstr>Bonds are classified according  to their source:</vt:lpstr>
      <vt:lpstr>What are the sources of contract law and liability?</vt:lpstr>
      <vt:lpstr>Présentation PowerPoint</vt:lpstr>
      <vt:lpstr>Présentation PowerPoint</vt:lpstr>
      <vt:lpstr>What are the sources of contract law?</vt:lpstr>
      <vt:lpstr>Article 1 of the  Algerian Civil Code</vt:lpstr>
      <vt:lpstr>The sources of contract law can be summarized as follows:</vt:lpstr>
      <vt:lpstr>1. The Civil Code</vt:lpstr>
      <vt:lpstr>2. The principles of Muslim law</vt:lpstr>
      <vt:lpstr>3. Custom</vt:lpstr>
      <vt:lpstr>4. Case law</vt:lpstr>
      <vt:lpstr>Syllabus of the Module Contracts and Liability </vt:lpstr>
      <vt:lpstr>Présentation PowerPoint</vt:lpstr>
      <vt:lpstr>Références  bibliographiques</vt:lpstr>
      <vt:lpstr>Présentation PowerPoint</vt:lpstr>
      <vt:lpstr>Présentation PowerPoint</vt:lpstr>
      <vt:lpstr>Références  bibliographiques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Cours 1   Généralités sur le Droit  et le Droit de l’entreprise  </dc:title>
  <dc:creator>profil</dc:creator>
  <cp:lastModifiedBy>pc</cp:lastModifiedBy>
  <cp:revision>430</cp:revision>
  <dcterms:created xsi:type="dcterms:W3CDTF">2021-09-29T03:25:24Z</dcterms:created>
  <dcterms:modified xsi:type="dcterms:W3CDTF">2025-10-06T00:54:47Z</dcterms:modified>
</cp:coreProperties>
</file>