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533" r:id="rId2"/>
    <p:sldId id="534" r:id="rId3"/>
    <p:sldId id="507" r:id="rId4"/>
    <p:sldId id="420" r:id="rId5"/>
    <p:sldId id="535" r:id="rId6"/>
    <p:sldId id="421" r:id="rId7"/>
    <p:sldId id="422" r:id="rId8"/>
    <p:sldId id="423" r:id="rId9"/>
    <p:sldId id="424" r:id="rId10"/>
    <p:sldId id="536" r:id="rId11"/>
    <p:sldId id="425" r:id="rId12"/>
    <p:sldId id="537" r:id="rId13"/>
    <p:sldId id="426" r:id="rId14"/>
    <p:sldId id="427" r:id="rId15"/>
    <p:sldId id="429" r:id="rId16"/>
    <p:sldId id="430" r:id="rId17"/>
    <p:sldId id="431" r:id="rId18"/>
    <p:sldId id="538" r:id="rId19"/>
    <p:sldId id="539" r:id="rId20"/>
    <p:sldId id="508" r:id="rId21"/>
    <p:sldId id="433" r:id="rId22"/>
    <p:sldId id="434" r:id="rId23"/>
    <p:sldId id="435" r:id="rId24"/>
    <p:sldId id="436" r:id="rId25"/>
    <p:sldId id="437" r:id="rId26"/>
    <p:sldId id="438" r:id="rId27"/>
    <p:sldId id="439" r:id="rId28"/>
    <p:sldId id="440" r:id="rId29"/>
    <p:sldId id="497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8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13/10/2025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>Cours 2</a:t>
            </a:r>
            <a:br>
              <a:rPr lang="fr-FR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>The Concept of </a:t>
            </a:r>
            <a:r>
              <a:rPr lang="en-US" sz="3600" dirty="0" smtClean="0"/>
              <a:t>Contract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7296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8762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dirty="0"/>
              <a:t>The Concept of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2359421"/>
            <a:ext cx="8686800" cy="4525963"/>
          </a:xfrm>
        </p:spPr>
        <p:txBody>
          <a:bodyPr>
            <a:normAutofit/>
          </a:bodyPr>
          <a:lstStyle/>
          <a:p>
            <a:pPr marL="690563" indent="-514350">
              <a:buAutoNum type="arabicPeriod"/>
            </a:pPr>
            <a:r>
              <a:rPr lang="en-US" sz="2800" dirty="0" smtClean="0"/>
              <a:t>Definition </a:t>
            </a:r>
            <a:r>
              <a:rPr lang="en-US" sz="2800" dirty="0"/>
              <a:t>of Contract </a:t>
            </a:r>
            <a:endParaRPr lang="en-US" sz="2800" dirty="0" smtClean="0"/>
          </a:p>
          <a:p>
            <a:pPr marL="690563" indent="-514350">
              <a:buAutoNum type="arabicPeriod"/>
            </a:pPr>
            <a:r>
              <a:rPr lang="en-US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Classification </a:t>
            </a:r>
            <a:r>
              <a:rPr 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of Contracts </a:t>
            </a:r>
            <a:endParaRPr lang="en-US" sz="280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690563" indent="-514350">
              <a:buAutoNum type="arabicPeriod"/>
            </a:pPr>
            <a:r>
              <a:rPr lang="en-US" sz="2800" dirty="0" smtClean="0"/>
              <a:t>Principles </a:t>
            </a:r>
            <a:r>
              <a:rPr lang="en-US" sz="2800" dirty="0"/>
              <a:t>of Contract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418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32" y="200024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/>
              <a:t>2. </a:t>
            </a:r>
            <a:r>
              <a:rPr lang="fr-FR" dirty="0" smtClean="0"/>
              <a:t>Classification</a:t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dirty="0"/>
              <a:t>of </a:t>
            </a:r>
            <a:r>
              <a:rPr lang="fr-FR" dirty="0" err="1"/>
              <a:t>contracts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675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r">
              <a:buNone/>
            </a:pPr>
            <a:r>
              <a:rPr lang="en-US" sz="3500" dirty="0"/>
              <a:t>What are </a:t>
            </a:r>
            <a:r>
              <a:rPr lang="en-US" sz="35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the t</a:t>
            </a:r>
            <a:r>
              <a:rPr lang="en-US" sz="3500" u="sng" dirty="0">
                <a:solidFill>
                  <a:schemeClr val="accent3">
                    <a:lumMod val="75000"/>
                  </a:schemeClr>
                </a:solidFill>
              </a:rPr>
              <a:t>y</a:t>
            </a:r>
            <a:r>
              <a:rPr lang="en-US" sz="35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pes of div</a:t>
            </a:r>
            <a:r>
              <a:rPr lang="en-US" sz="35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5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sions </a:t>
            </a:r>
            <a:r>
              <a:rPr lang="en-US" sz="3500" dirty="0"/>
              <a:t>by which contracts can be classif</a:t>
            </a:r>
            <a:r>
              <a:rPr lang="en-US" sz="35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500" dirty="0"/>
              <a:t>ed?</a:t>
            </a:r>
            <a:endParaRPr lang="fr-FR" sz="3500" dirty="0"/>
          </a:p>
        </p:txBody>
      </p:sp>
    </p:spTree>
    <p:extLst>
      <p:ext uri="{BB962C8B-B14F-4D97-AF65-F5344CB8AC3E}">
        <p14:creationId xmlns:p14="http://schemas.microsoft.com/office/powerpoint/2010/main" val="1499854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0005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Several classifications of the contract can be retained: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760557"/>
            <a:ext cx="7992888" cy="45259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900" dirty="0" err="1"/>
              <a:t>Synallagmatic</a:t>
            </a:r>
            <a:r>
              <a:rPr lang="en-US" sz="2900" dirty="0"/>
              <a:t> Contracts and Unilateral Contracts </a:t>
            </a:r>
            <a:endParaRPr lang="en-US" sz="2900" dirty="0" smtClean="0"/>
          </a:p>
          <a:p>
            <a:pPr algn="just">
              <a:spcAft>
                <a:spcPts val="600"/>
              </a:spcAft>
            </a:pPr>
            <a:r>
              <a:rPr lang="en-US" sz="2900" dirty="0" smtClean="0"/>
              <a:t>Named </a:t>
            </a:r>
            <a:r>
              <a:rPr lang="en-US" sz="2900" dirty="0"/>
              <a:t>Contracts and </a:t>
            </a:r>
            <a:r>
              <a:rPr lang="en-US" sz="2900" dirty="0" smtClean="0"/>
              <a:t>Unnamed Contracts </a:t>
            </a:r>
          </a:p>
          <a:p>
            <a:pPr algn="just">
              <a:spcAft>
                <a:spcPts val="600"/>
              </a:spcAft>
            </a:pPr>
            <a:r>
              <a:rPr lang="en-US" sz="2900" dirty="0" smtClean="0"/>
              <a:t>Contracts </a:t>
            </a:r>
            <a:r>
              <a:rPr lang="en-US" sz="2900" dirty="0"/>
              <a:t>for Onerous Interest and Contracts for Gratuitous Interest </a:t>
            </a:r>
            <a:endParaRPr lang="en-US" sz="2900" dirty="0" smtClean="0"/>
          </a:p>
          <a:p>
            <a:pPr algn="just">
              <a:spcAft>
                <a:spcPts val="600"/>
              </a:spcAft>
            </a:pPr>
            <a:r>
              <a:rPr lang="en-US" sz="2900" dirty="0" smtClean="0"/>
              <a:t>Consumer </a:t>
            </a:r>
            <a:r>
              <a:rPr lang="en-US" sz="2900" dirty="0"/>
              <a:t>Contracts and Contracts between </a:t>
            </a:r>
            <a:r>
              <a:rPr lang="en-US" sz="2900" dirty="0" smtClean="0"/>
              <a:t>Businesses</a:t>
            </a:r>
          </a:p>
          <a:p>
            <a:pPr algn="just">
              <a:spcAft>
                <a:spcPts val="600"/>
              </a:spcAft>
            </a:pPr>
            <a:r>
              <a:rPr lang="en-US" sz="2900" dirty="0" smtClean="0"/>
              <a:t>Consensual</a:t>
            </a:r>
            <a:r>
              <a:rPr lang="en-US" sz="2900" dirty="0"/>
              <a:t>, Real, and Solemn </a:t>
            </a:r>
            <a:r>
              <a:rPr lang="en-US" sz="2900" dirty="0" smtClean="0"/>
              <a:t>Contracts.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634185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err="1" smtClean="0"/>
              <a:t>Synallagmatic</a:t>
            </a:r>
            <a:r>
              <a:rPr lang="en-US" dirty="0" smtClean="0"/>
              <a:t> </a:t>
            </a:r>
            <a:r>
              <a:rPr lang="en-US" dirty="0"/>
              <a:t>contracts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unilateral contracts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423317"/>
            <a:ext cx="7470572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Synallagmatic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or bilateral contract: </a:t>
            </a:r>
            <a:r>
              <a:rPr lang="en-US" dirty="0"/>
              <a:t>each party enters into commitments. </a:t>
            </a:r>
            <a:endParaRPr lang="en-US" dirty="0" smtClean="0"/>
          </a:p>
          <a:p>
            <a:pPr marL="722313" indent="0" algn="just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Examples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dirty="0"/>
              <a:t>sale, lease, contract of employment, and mandate.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Unilateral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contract: </a:t>
            </a:r>
            <a:r>
              <a:rPr lang="en-US" dirty="0"/>
              <a:t>one of the parties to the contract enters into obligations without the other parties making any commitments. </a:t>
            </a:r>
            <a:endParaRPr lang="en-US" dirty="0" smtClean="0"/>
          </a:p>
          <a:p>
            <a:pPr marL="82296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Examples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dirty="0"/>
              <a:t>loan and surety.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4328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Named </a:t>
            </a:r>
            <a:r>
              <a:rPr lang="en-US" dirty="0" smtClean="0"/>
              <a:t>contracts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and unnamed contracts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767080"/>
            <a:ext cx="7643192" cy="5019506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named contract: </a:t>
            </a:r>
            <a:r>
              <a:rPr lang="en-US" dirty="0"/>
              <a:t>which is subject to specific legal provisions in the Act.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Examples:</a:t>
            </a:r>
            <a:r>
              <a:rPr lang="en-US" dirty="0"/>
              <a:t> sales contracts, contracts of enterprise, or mandate. </a:t>
            </a:r>
            <a:endParaRPr lang="en-US" dirty="0" smtClean="0"/>
          </a:p>
          <a:p>
            <a:pPr algn="just">
              <a:spcAft>
                <a:spcPts val="0"/>
              </a:spcAft>
            </a:pPr>
            <a:endParaRPr lang="en-US" dirty="0"/>
          </a:p>
          <a:p>
            <a:pPr algn="just">
              <a:spcAft>
                <a:spcPts val="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unnamed contract: </a:t>
            </a:r>
            <a:r>
              <a:rPr lang="en-US" dirty="0"/>
              <a:t>governed by specific provisions.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dirty="0"/>
              <a:t>the cooperation contract between companies.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531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Contracts for consideration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contracts for free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2117747"/>
            <a:ext cx="7499176" cy="4740277"/>
          </a:xfrm>
        </p:spPr>
        <p:txBody>
          <a:bodyPr>
            <a:normAutofit/>
          </a:bodyPr>
          <a:lstStyle/>
          <a:p>
            <a:pPr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Gratuitous contract: </a:t>
            </a:r>
            <a:r>
              <a:rPr lang="en-US" sz="3000" dirty="0"/>
              <a:t>one party offers a benefit to the other party altruistically. </a:t>
            </a:r>
            <a:r>
              <a:rPr lang="en-US" sz="3000" dirty="0" smtClean="0">
                <a:solidFill>
                  <a:schemeClr val="accent3">
                    <a:lumMod val="75000"/>
                  </a:schemeClr>
                </a:solidFill>
              </a:rPr>
              <a:t>Example</a:t>
            </a: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en-US" sz="3000" dirty="0"/>
              <a:t>donation. </a:t>
            </a:r>
            <a:endParaRPr lang="en-US" sz="3000" dirty="0" smtClean="0"/>
          </a:p>
          <a:p>
            <a:pPr marL="82296" indent="0" algn="just">
              <a:buNone/>
            </a:pPr>
            <a:endParaRPr lang="en-US" sz="3000" dirty="0" smtClean="0"/>
          </a:p>
          <a:p>
            <a:pPr algn="just"/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Onerous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contract: </a:t>
            </a:r>
            <a:r>
              <a:rPr lang="en-US" sz="3000" dirty="0"/>
              <a:t>a benefit is granted in exchange for consideration. </a:t>
            </a:r>
            <a:r>
              <a:rPr lang="en-US" sz="3000" dirty="0">
                <a:solidFill>
                  <a:schemeClr val="accent3">
                    <a:lumMod val="75000"/>
                  </a:schemeClr>
                </a:solidFill>
              </a:rPr>
              <a:t>Example: </a:t>
            </a:r>
            <a:r>
              <a:rPr lang="en-US" sz="3000" dirty="0"/>
              <a:t>sale.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71752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57242" y="-2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dirty="0"/>
              <a:t>Contracts between pr</a:t>
            </a:r>
            <a:r>
              <a:rPr lang="en-US" sz="3600" u="sng" dirty="0"/>
              <a:t>i</a:t>
            </a:r>
            <a:r>
              <a:rPr lang="en-US" sz="3600" dirty="0"/>
              <a:t>vate individuals,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between </a:t>
            </a:r>
            <a:r>
              <a:rPr lang="en-US" sz="3600" dirty="0"/>
              <a:t>businesses and consumer contracts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135285"/>
            <a:ext cx="7527210" cy="4525963"/>
          </a:xfrm>
        </p:spPr>
        <p:txBody>
          <a:bodyPr>
            <a:noAutofit/>
          </a:bodyPr>
          <a:lstStyle/>
          <a:p>
            <a:pPr algn="just"/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Contracts between pr</a:t>
            </a:r>
            <a:r>
              <a:rPr lang="en-US" sz="27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vate individuals: </a:t>
            </a:r>
            <a:r>
              <a:rPr lang="en-US" sz="2700" dirty="0"/>
              <a:t>Contracts between individuals are governed by the Civil Code. </a:t>
            </a:r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700" dirty="0"/>
              <a:t>An individual selling their house to their neighbor. </a:t>
            </a:r>
            <a:endParaRPr lang="en-US" sz="2700" dirty="0" smtClean="0"/>
          </a:p>
          <a:p>
            <a:pPr algn="just"/>
            <a:endParaRPr lang="en-US" sz="500" dirty="0" smtClean="0"/>
          </a:p>
          <a:p>
            <a:pPr algn="just"/>
            <a:r>
              <a:rPr lang="en-US" sz="2700" dirty="0" smtClean="0">
                <a:solidFill>
                  <a:schemeClr val="accent2">
                    <a:lumMod val="75000"/>
                  </a:schemeClr>
                </a:solidFill>
              </a:rPr>
              <a:t>Contracts </a:t>
            </a:r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between businesses: </a:t>
            </a:r>
            <a:r>
              <a:rPr lang="en-US" sz="2700" dirty="0"/>
              <a:t>Contracts between merchants are governed by the Commercial Code. </a:t>
            </a:r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700" dirty="0"/>
              <a:t>A company transporting goods on behalf of an importer. </a:t>
            </a:r>
            <a:endParaRPr lang="en-US" sz="2700" dirty="0" smtClean="0"/>
          </a:p>
          <a:p>
            <a:pPr marL="82296" indent="0" algn="just">
              <a:buNone/>
            </a:pPr>
            <a:endParaRPr lang="en-US" sz="500" dirty="0" smtClean="0"/>
          </a:p>
          <a:p>
            <a:pPr algn="just"/>
            <a:r>
              <a:rPr lang="en-US" sz="2700" dirty="0" smtClean="0">
                <a:solidFill>
                  <a:schemeClr val="accent2">
                    <a:lumMod val="75000"/>
                  </a:schemeClr>
                </a:solidFill>
              </a:rPr>
              <a:t>Consumer </a:t>
            </a:r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contracts: </a:t>
            </a:r>
            <a:r>
              <a:rPr lang="en-US" sz="2700" dirty="0"/>
              <a:t>Contracts between merchants and individuals are protected by consumer law. </a:t>
            </a:r>
            <a:r>
              <a:rPr lang="en-US" sz="27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700" dirty="0"/>
              <a:t>An individual purchasing a car from a </a:t>
            </a:r>
            <a:r>
              <a:rPr lang="en-US" sz="2700" dirty="0" smtClean="0"/>
              <a:t>dealership.</a:t>
            </a:r>
            <a:endParaRPr lang="fr-FR" sz="2700" dirty="0"/>
          </a:p>
        </p:txBody>
      </p:sp>
    </p:spTree>
    <p:extLst>
      <p:ext uri="{BB962C8B-B14F-4D97-AF65-F5344CB8AC3E}">
        <p14:creationId xmlns:p14="http://schemas.microsoft.com/office/powerpoint/2010/main" val="29913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Consensual, real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solemn </a:t>
            </a:r>
            <a:r>
              <a:rPr lang="en-US" dirty="0"/>
              <a:t>contracts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196752"/>
            <a:ext cx="7427168" cy="5376672"/>
          </a:xfrm>
        </p:spPr>
        <p:txBody>
          <a:bodyPr>
            <a:noAutofit/>
          </a:bodyPr>
          <a:lstStyle/>
          <a:p>
            <a:pPr algn="just"/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Consensual contract: </a:t>
            </a:r>
            <a:r>
              <a:rPr lang="en-US" sz="2600" dirty="0"/>
              <a:t>is formed through the exchange of wills without the need for formalities.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600" dirty="0"/>
              <a:t>purchase of a computer. </a:t>
            </a:r>
            <a:endParaRPr lang="en-US" sz="2600" dirty="0" smtClean="0"/>
          </a:p>
          <a:p>
            <a:pPr marL="82296" indent="0" algn="just">
              <a:buNone/>
            </a:pPr>
            <a:endParaRPr lang="en-US" sz="2600" dirty="0" smtClean="0"/>
          </a:p>
          <a:p>
            <a:pPr algn="just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Real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contract: </a:t>
            </a:r>
            <a:r>
              <a:rPr lang="en-US" sz="2600" dirty="0"/>
              <a:t>is formed through the delivery of a thing.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sz="2600" dirty="0"/>
              <a:t>loan, the contract of which is formed when the lender grants the borrower the use of money. </a:t>
            </a:r>
            <a:endParaRPr lang="en-US" sz="2600" dirty="0" smtClean="0"/>
          </a:p>
          <a:p>
            <a:pPr marL="82296" indent="0" algn="just">
              <a:buNone/>
            </a:pPr>
            <a:endParaRPr lang="en-US" sz="2600" dirty="0" smtClean="0"/>
          </a:p>
          <a:p>
            <a:pPr algn="just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Solemn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contract: </a:t>
            </a:r>
            <a:r>
              <a:rPr lang="en-US" sz="2600" dirty="0"/>
              <a:t>is formed through the fulfillment of a well-def</a:t>
            </a:r>
            <a:r>
              <a:rPr lang="en-US" sz="26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600" dirty="0"/>
              <a:t>ned form, without which the act is considered non-existent.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Example:</a:t>
            </a:r>
            <a:r>
              <a:rPr lang="en-US" sz="2600" dirty="0"/>
              <a:t> donation, which is made by a notarial deed.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7146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8762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dirty="0"/>
              <a:t>The Concept of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2359421"/>
            <a:ext cx="8686800" cy="4525963"/>
          </a:xfrm>
        </p:spPr>
        <p:txBody>
          <a:bodyPr>
            <a:normAutofit/>
          </a:bodyPr>
          <a:lstStyle/>
          <a:p>
            <a:pPr marL="690563" indent="-514350">
              <a:buAutoNum type="arabicPeriod"/>
            </a:pPr>
            <a:r>
              <a:rPr lang="en-US" sz="2800" dirty="0" smtClean="0"/>
              <a:t>Definition </a:t>
            </a:r>
            <a:r>
              <a:rPr lang="en-US" sz="2800" dirty="0"/>
              <a:t>of Contract </a:t>
            </a:r>
            <a:endParaRPr lang="en-US" sz="2800" dirty="0" smtClean="0"/>
          </a:p>
          <a:p>
            <a:pPr marL="690563" indent="-514350">
              <a:buAutoNum type="arabicPeriod"/>
            </a:pPr>
            <a:r>
              <a:rPr lang="en-US" sz="2800" dirty="0" smtClean="0"/>
              <a:t>Classification </a:t>
            </a:r>
            <a:r>
              <a:rPr lang="en-US" sz="2800" dirty="0"/>
              <a:t>of Contracts </a:t>
            </a:r>
            <a:endParaRPr lang="en-US" sz="2800" dirty="0" smtClean="0"/>
          </a:p>
          <a:p>
            <a:pPr marL="690563" indent="-514350">
              <a:buAutoNum type="arabicPeriod"/>
            </a:pPr>
            <a:r>
              <a:rPr lang="en-US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Principles </a:t>
            </a:r>
            <a:r>
              <a:rPr 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of Contract</a:t>
            </a:r>
            <a:endParaRPr lang="fr-FR" sz="2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52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2088" y="1340768"/>
            <a:ext cx="9036496" cy="468397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42937" indent="0">
              <a:buNone/>
            </a:pP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Introduction to Contract Law</a:t>
            </a:r>
            <a:endParaRPr lang="fr-FR" dirty="0"/>
          </a:p>
          <a:p>
            <a:pPr marL="898525" indent="-255588"/>
            <a:r>
              <a:rPr lang="en-US" b="1" dirty="0"/>
              <a:t>Course 2: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Concept of Contract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/>
              <a:t>Course 3: </a:t>
            </a:r>
            <a:r>
              <a:rPr lang="en-US" dirty="0"/>
              <a:t>Formation of the Contract</a:t>
            </a:r>
            <a:endParaRPr lang="fr-FR" dirty="0"/>
          </a:p>
          <a:p>
            <a:pPr marL="898525" indent="-255588"/>
            <a:r>
              <a:rPr lang="en-US" b="1" dirty="0"/>
              <a:t>Course 4: </a:t>
            </a:r>
            <a:r>
              <a:rPr lang="en-US" dirty="0"/>
              <a:t>Proofs of Contracts</a:t>
            </a:r>
            <a:endParaRPr lang="fr-FR" dirty="0"/>
          </a:p>
          <a:p>
            <a:pPr marL="898525" indent="-255588"/>
            <a:r>
              <a:rPr lang="en-US" b="1" dirty="0"/>
              <a:t>Course 5: </a:t>
            </a:r>
            <a:r>
              <a:rPr lang="en-US" dirty="0"/>
              <a:t>Contractual Liability</a:t>
            </a:r>
            <a:endParaRPr lang="fr-FR" dirty="0"/>
          </a:p>
          <a:p>
            <a:pPr marL="898525" indent="-255588"/>
            <a:r>
              <a:rPr lang="en-US" b="1" dirty="0"/>
              <a:t>Course 6: </a:t>
            </a:r>
            <a:r>
              <a:rPr lang="en-US" dirty="0"/>
              <a:t>Tor</a:t>
            </a:r>
            <a:r>
              <a:rPr lang="en-US" u="sng" dirty="0">
                <a:solidFill>
                  <a:schemeClr val="accent6"/>
                </a:solidFill>
              </a:rPr>
              <a:t>t</a:t>
            </a:r>
            <a:r>
              <a:rPr lang="en-US" dirty="0"/>
              <a:t>ious </a:t>
            </a:r>
            <a:r>
              <a:rPr lang="en-US" dirty="0" smtClean="0"/>
              <a:t>Liability: General Regime</a:t>
            </a:r>
            <a:endParaRPr lang="fr-FR" dirty="0"/>
          </a:p>
          <a:p>
            <a:pPr marL="898525" indent="-255588"/>
            <a:r>
              <a:rPr lang="en-US" b="1" dirty="0"/>
              <a:t>Course 7: </a:t>
            </a:r>
            <a:r>
              <a:rPr lang="en-US" dirty="0"/>
              <a:t>Tortious </a:t>
            </a:r>
            <a:r>
              <a:rPr lang="en-US" dirty="0" smtClean="0"/>
              <a:t>Liability: Special Regimes</a:t>
            </a:r>
            <a:endParaRPr lang="fr-FR" dirty="0"/>
          </a:p>
          <a:p>
            <a:pPr marL="898525" indent="-255588"/>
            <a:r>
              <a:rPr lang="en-US" b="1" dirty="0"/>
              <a:t>Course 8: </a:t>
            </a:r>
            <a:r>
              <a:rPr lang="en-US" dirty="0"/>
              <a:t>Professional Liability</a:t>
            </a:r>
            <a:endParaRPr lang="fr-FR" dirty="0"/>
          </a:p>
          <a:p>
            <a:pPr marL="898525" indent="-255588"/>
            <a:r>
              <a:rPr lang="en-US" b="1" dirty="0"/>
              <a:t>Course 9: </a:t>
            </a:r>
            <a:r>
              <a:rPr lang="en-US" dirty="0"/>
              <a:t>Amicable Settlement of Contractual Disputes</a:t>
            </a:r>
            <a:endParaRPr lang="fr-FR" dirty="0"/>
          </a:p>
          <a:p>
            <a:pPr marL="898525" indent="-255588"/>
            <a:r>
              <a:rPr lang="en-US" b="1" dirty="0"/>
              <a:t>Course 10: </a:t>
            </a:r>
            <a:r>
              <a:rPr lang="en-US" dirty="0"/>
              <a:t>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04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214311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3. Principles </a:t>
            </a:r>
            <a:r>
              <a:rPr lang="en-US" dirty="0" smtClean="0"/>
              <a:t>of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the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8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/>
              <a:t>The contract is governed by the following principles: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85870" y="2046309"/>
            <a:ext cx="8229600" cy="4525963"/>
          </a:xfrm>
        </p:spPr>
        <p:txBody>
          <a:bodyPr/>
          <a:lstStyle/>
          <a:p>
            <a:r>
              <a:rPr lang="en-US" sz="2800" dirty="0"/>
              <a:t>Autonomy of the will, </a:t>
            </a:r>
            <a:endParaRPr lang="en-US" sz="2800" dirty="0" smtClean="0"/>
          </a:p>
          <a:p>
            <a:r>
              <a:rPr lang="en-US" sz="2800" dirty="0" smtClean="0"/>
              <a:t>Consensus</a:t>
            </a:r>
            <a:r>
              <a:rPr lang="en-US" sz="2800" dirty="0"/>
              <a:t>, </a:t>
            </a:r>
            <a:endParaRPr lang="en-US" sz="2800" dirty="0" smtClean="0"/>
          </a:p>
          <a:p>
            <a:r>
              <a:rPr lang="en-US" sz="2800" dirty="0" smtClean="0"/>
              <a:t>Convention </a:t>
            </a:r>
            <a:r>
              <a:rPr lang="en-US" sz="2800" dirty="0"/>
              <a:t>law, </a:t>
            </a:r>
            <a:endParaRPr lang="en-US" sz="2800" dirty="0" smtClean="0"/>
          </a:p>
          <a:p>
            <a:r>
              <a:rPr lang="en-US" sz="2800" dirty="0" smtClean="0"/>
              <a:t>Good </a:t>
            </a:r>
            <a:r>
              <a:rPr lang="en-US" sz="2800" dirty="0"/>
              <a:t>faith,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relativity of the contract.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01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dirty="0"/>
              <a:t>Principle 1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sz="3600" dirty="0"/>
              <a:t>Autonomy of the will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767080"/>
            <a:ext cx="7399134" cy="48051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Everyone is free to enter into a contract and to include the provisions that suit them.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principle, which emerged in the 19th century, allows for: </a:t>
            </a:r>
            <a:endParaRPr lang="en-US" dirty="0" smtClean="0"/>
          </a:p>
          <a:p>
            <a:pPr marL="1435100" indent="-282575" algn="just">
              <a:buFont typeface="Courier New" pitchFamily="49" charset="0"/>
              <a:buChar char="o"/>
            </a:pPr>
            <a:r>
              <a:rPr lang="en-US" dirty="0" smtClean="0"/>
              <a:t>developing </a:t>
            </a:r>
            <a:r>
              <a:rPr lang="en-US" dirty="0"/>
              <a:t>creativity and unleashing initiative; </a:t>
            </a:r>
            <a:endParaRPr lang="en-US" dirty="0" smtClean="0"/>
          </a:p>
          <a:p>
            <a:pPr marL="1435100" indent="-282575" algn="just">
              <a:buFont typeface="Courier New" pitchFamily="49" charset="0"/>
              <a:buChar char="o"/>
            </a:pPr>
            <a:r>
              <a:rPr lang="en-US" dirty="0" smtClean="0"/>
              <a:t>drafting </a:t>
            </a:r>
            <a:r>
              <a:rPr lang="en-US" dirty="0"/>
              <a:t>contracts tailored to the contracting parties.</a:t>
            </a:r>
          </a:p>
          <a:p>
            <a:pPr marL="82296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697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35608" y="-90264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fr-FR" dirty="0"/>
              <a:t>Limitations of the </a:t>
            </a:r>
            <a:r>
              <a:rPr lang="fr-FR" dirty="0" err="1"/>
              <a:t>principle</a:t>
            </a:r>
            <a:r>
              <a:rPr lang="fr-FR" dirty="0"/>
              <a:t>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142984"/>
            <a:ext cx="7471142" cy="53823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contract cannot be contrary to public order and morality. </a:t>
            </a:r>
          </a:p>
          <a:p>
            <a:pPr marL="82296" indent="0" algn="just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a contract for the sale of </a:t>
            </a:r>
            <a:r>
              <a:rPr lang="en-US" dirty="0" smtClean="0"/>
              <a:t>drugs.</a:t>
            </a:r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contract cannot be contrary to mandatory standards.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a sales contract without warranty.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contract is sometimes mandatory by force of law.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the obligation to have third-party liability insurance for the vehicle.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97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35608" y="-162272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Principle</a:t>
            </a:r>
            <a:r>
              <a:rPr lang="fr-FR" dirty="0"/>
              <a:t> 2. </a:t>
            </a:r>
            <a:r>
              <a:rPr lang="fr-FR" dirty="0" err="1"/>
              <a:t>Consensualism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974739"/>
            <a:ext cx="7614588" cy="4525963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The contract is formed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solely by the consent </a:t>
            </a:r>
            <a:r>
              <a:rPr lang="en-US" sz="2400" dirty="0"/>
              <a:t>of the parties; no formalities are requ</a:t>
            </a:r>
            <a:r>
              <a:rPr lang="en-US" sz="24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400" dirty="0"/>
              <a:t>red.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Limitations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sz="2400" dirty="0" smtClean="0"/>
              <a:t>Some </a:t>
            </a:r>
            <a:r>
              <a:rPr lang="en-US" sz="2400" dirty="0"/>
              <a:t>contracts require the delivery of the thing (real contracts).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400" dirty="0"/>
              <a:t>loans. </a:t>
            </a:r>
            <a:endParaRPr lang="en-US" sz="2400" dirty="0" smtClean="0"/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sz="2400" dirty="0" smtClean="0"/>
              <a:t>Some </a:t>
            </a:r>
            <a:r>
              <a:rPr lang="en-US" sz="2400" dirty="0"/>
              <a:t>contracts must be executed by notarial deed (solemn contracts</a:t>
            </a:r>
            <a:r>
              <a:rPr lang="en-US" sz="2400" dirty="0" smtClean="0"/>
              <a:t>).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400" dirty="0"/>
              <a:t>donations. </a:t>
            </a:r>
            <a:endParaRPr lang="en-US" sz="2400" dirty="0" smtClean="0"/>
          </a:p>
          <a:p>
            <a:pPr marL="82296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importance of formalities: </a:t>
            </a:r>
            <a:endParaRPr lang="en-US" sz="2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sz="2400" dirty="0" smtClean="0"/>
              <a:t>Consumer </a:t>
            </a:r>
            <a:r>
              <a:rPr lang="en-US" sz="2400" dirty="0"/>
              <a:t>protection, </a:t>
            </a:r>
            <a:endParaRPr lang="en-US" sz="2400" dirty="0" smtClean="0"/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sz="2400" dirty="0" smtClean="0"/>
              <a:t>Organization </a:t>
            </a:r>
            <a:r>
              <a:rPr lang="en-US" sz="2400" dirty="0"/>
              <a:t>of </a:t>
            </a:r>
            <a:r>
              <a:rPr lang="en-US" sz="2400" dirty="0" smtClean="0"/>
              <a:t>proof, </a:t>
            </a:r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sz="2400" dirty="0" smtClean="0"/>
              <a:t>Public </a:t>
            </a:r>
            <a:r>
              <a:rPr lang="en-US" sz="2400" dirty="0"/>
              <a:t>disclo</a:t>
            </a:r>
            <a:r>
              <a:rPr lang="en-US" sz="2400" u="sng" dirty="0">
                <a:solidFill>
                  <a:srgbClr val="0070C0"/>
                </a:solidFill>
              </a:rPr>
              <a:t>s</a:t>
            </a:r>
            <a:r>
              <a:rPr lang="en-US" sz="2400" dirty="0"/>
              <a:t>ure of the deed.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30734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46856" y="-9939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Principle 3. The </a:t>
            </a:r>
            <a:r>
              <a:rPr lang="en-US" dirty="0" smtClean="0"/>
              <a:t>convention-law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214422"/>
            <a:ext cx="7471142" cy="53829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The principle assumes that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contract acts as law for the contracting parties.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It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follows that: </a:t>
            </a: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890588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contract can only be modif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ed by agreement between the contracting parties: </a:t>
            </a:r>
            <a:r>
              <a:rPr lang="en-US" dirty="0"/>
              <a:t>the court itself is bound to respect its provisions. </a:t>
            </a:r>
            <a:endParaRPr lang="en-US" dirty="0" smtClean="0"/>
          </a:p>
          <a:p>
            <a:pPr marL="608013" indent="0" algn="just">
              <a:buNone/>
            </a:pPr>
            <a:endParaRPr lang="en-US" sz="1200" dirty="0" smtClean="0"/>
          </a:p>
          <a:p>
            <a:pPr marL="890588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contract requ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res the parties to honor their commitments: </a:t>
            </a:r>
            <a:r>
              <a:rPr lang="en-US" dirty="0"/>
              <a:t>if one party fails to fulfill its obligation, the other party can compel it to do so through l</a:t>
            </a:r>
            <a:r>
              <a:rPr lang="en-US" u="sng" dirty="0"/>
              <a:t>e</a:t>
            </a:r>
            <a:r>
              <a:rPr lang="en-US" dirty="0"/>
              <a:t>gal action.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943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-1825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Principle</a:t>
            </a:r>
            <a:r>
              <a:rPr lang="fr-FR" dirty="0"/>
              <a:t> 4. Good </a:t>
            </a:r>
            <a:r>
              <a:rPr lang="fr-FR" dirty="0" err="1"/>
              <a:t>faith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052736"/>
            <a:ext cx="7615728" cy="55446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Loyalty, fairness,</a:t>
            </a:r>
            <a:r>
              <a:rPr lang="en-US" dirty="0"/>
              <a:t> and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</a:t>
            </a:r>
            <a:r>
              <a:rPr lang="en-US" u="sng" dirty="0">
                <a:solidFill>
                  <a:srgbClr val="00B050"/>
                </a:solidFill>
              </a:rPr>
              <a:t>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peration </a:t>
            </a:r>
            <a:r>
              <a:rPr lang="en-US" dirty="0"/>
              <a:t>must prevail in the formation and execution of the contract.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Good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faith is intended to: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977900" indent="-282575" algn="just">
              <a:buFont typeface="Courier New" pitchFamily="49" charset="0"/>
              <a:buChar char="o"/>
            </a:pPr>
            <a:r>
              <a:rPr lang="en-US" dirty="0" smtClean="0"/>
              <a:t>take </a:t>
            </a:r>
            <a:r>
              <a:rPr lang="en-US" dirty="0"/>
              <a:t>into account the legitimate expectations of the other party, </a:t>
            </a:r>
            <a:endParaRPr lang="en-US" dirty="0" smtClean="0"/>
          </a:p>
          <a:p>
            <a:pPr marL="977900" indent="-282575" algn="just">
              <a:buFont typeface="Courier New" pitchFamily="49" charset="0"/>
              <a:buChar char="o"/>
            </a:pPr>
            <a:r>
              <a:rPr lang="en-US" dirty="0" smtClean="0"/>
              <a:t>moderate </a:t>
            </a:r>
            <a:r>
              <a:rPr lang="en-US" dirty="0"/>
              <a:t>contractual strictness, and supplement or amend the contract. </a:t>
            </a:r>
            <a:endParaRPr lang="en-US" dirty="0" smtClean="0"/>
          </a:p>
          <a:p>
            <a:pPr algn="just"/>
            <a:endParaRPr lang="en-US" dirty="0"/>
          </a:p>
          <a:p>
            <a:pPr marL="723900" indent="-282575" algn="just"/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"[…]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loyalty and trust that must exist between the contracting parties in accordance with accepted business practices." </a:t>
            </a:r>
            <a:r>
              <a:rPr lang="en-US" dirty="0"/>
              <a:t>(Article 111 of the Civil Code)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701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The </a:t>
            </a:r>
            <a:r>
              <a:rPr lang="en-US" dirty="0">
                <a:effectLst/>
              </a:rPr>
              <a:t>principle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good faith</a:t>
            </a:r>
            <a:r>
              <a:rPr lang="en-US" dirty="0">
                <a:effectLst/>
              </a:rPr>
              <a:t> is the opposite of that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abuse of rights.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403367"/>
            <a:ext cx="7614588" cy="526599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fr-FR" dirty="0" smtClean="0"/>
          </a:p>
          <a:p>
            <a:pPr marL="420687" indent="-342900" algn="just">
              <a:buFont typeface="Wingdings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Abuse of rights </a:t>
            </a:r>
            <a:r>
              <a:rPr lang="en-US" sz="2400" dirty="0"/>
              <a:t>is def</a:t>
            </a:r>
            <a:r>
              <a:rPr lang="en-US" sz="24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400" dirty="0"/>
              <a:t>ned as the exercise of a right in a manner that clearly exceeds the limits of the normal exercise of that right by a prudent person. </a:t>
            </a:r>
            <a:endParaRPr lang="en-US" sz="2400" dirty="0" smtClean="0"/>
          </a:p>
          <a:p>
            <a:pPr marL="77787" indent="0" algn="just">
              <a:buNone/>
            </a:pPr>
            <a:endParaRPr lang="en-US" sz="2400" dirty="0" smtClean="0"/>
          </a:p>
          <a:p>
            <a:pPr marL="420687" indent="-342900" algn="just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Article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124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bis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of the Civil Code: </a:t>
            </a:r>
            <a:r>
              <a:rPr lang="en-US" sz="2400" dirty="0" smtClean="0"/>
              <a:t>"</a:t>
            </a:r>
            <a:r>
              <a:rPr lang="en-US" sz="2400" dirty="0"/>
              <a:t>The abusive exercise of a right constitutes a fault, particularly in the following cases: </a:t>
            </a:r>
            <a:endParaRPr lang="en-US" sz="2400" dirty="0" smtClean="0"/>
          </a:p>
          <a:p>
            <a:pPr marL="1081088" indent="-342900" algn="just"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if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it is carried out with the aim of harming another, 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081088" indent="-342900" algn="just"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if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it seeks to satisfy an interest whose importance is minimal compared to the resulting harm to another, 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081088" indent="-342900" algn="just"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if 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it seeks to satisfy an unlawful interest."</a:t>
            </a:r>
            <a:endParaRPr lang="fr-F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20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48915" y="-243408"/>
            <a:ext cx="861016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Principle 5. The relativity of the contract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55576" y="836712"/>
            <a:ext cx="7902620" cy="58326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The contract establishes a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personal relationship between two parties </a:t>
            </a:r>
            <a:r>
              <a:rPr lang="en-US" dirty="0"/>
              <a:t>which, contrary to the law, does not b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nd the other parties.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Limitations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 the principle: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Stipulation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for the benefit of another party: </a:t>
            </a:r>
            <a:r>
              <a:rPr lang="en-US" dirty="0"/>
              <a:t>the parties agree to create a right for a third-party benefi</a:t>
            </a:r>
            <a:r>
              <a:rPr lang="en-US" u="sng" dirty="0"/>
              <a:t>c</a:t>
            </a:r>
            <a:r>
              <a:rPr lang="en-US" dirty="0"/>
              <a:t>iary.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dirty="0"/>
              <a:t>life insurance. </a:t>
            </a:r>
            <a:endParaRPr lang="en-US" dirty="0" smtClean="0"/>
          </a:p>
          <a:p>
            <a:pPr marL="1084263" indent="-282575" algn="just">
              <a:buFont typeface="Courier New" pitchFamily="49" charset="0"/>
              <a:buChar char="o"/>
            </a:pPr>
            <a:endParaRPr lang="en-US" dirty="0" smtClean="0"/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action: </a:t>
            </a:r>
            <a:r>
              <a:rPr lang="en-US" dirty="0"/>
              <a:t>a third party to a contract claims the benefit of the contract.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dirty="0"/>
              <a:t>an in</a:t>
            </a:r>
            <a:r>
              <a:rPr lang="en-US" u="sng" dirty="0"/>
              <a:t>s</a:t>
            </a:r>
            <a:r>
              <a:rPr lang="en-US" dirty="0"/>
              <a:t>urance contract where the victim of an accident claims compensation. </a:t>
            </a:r>
            <a:endParaRPr lang="en-US" dirty="0" smtClean="0"/>
          </a:p>
          <a:p>
            <a:pPr marL="1084263" indent="-282575" algn="just">
              <a:buFont typeface="Courier New" pitchFamily="49" charset="0"/>
              <a:buChar char="o"/>
            </a:pPr>
            <a:endParaRPr lang="en-US" dirty="0" smtClean="0"/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Successors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who inherit the rights and obligations of the deceased.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Example: </a:t>
            </a:r>
            <a:r>
              <a:rPr lang="en-US" dirty="0"/>
              <a:t>a deceased tenant whose successors inherit the obligations of the contract.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952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Sources: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0">
              <a:buFont typeface="Wingdings" pitchFamily="2" charset="2"/>
              <a:buChar char="§"/>
            </a:pPr>
            <a:r>
              <a:rPr lang="fr-FR" dirty="0" smtClean="0"/>
              <a:t>Philippe Denis,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Eléments de droit des contrats</a:t>
            </a:r>
            <a:r>
              <a:rPr lang="fr-FR" dirty="0" smtClean="0"/>
              <a:t>, https://philippelaw.eu/fr/elements-de-droit-des-contrats/.</a:t>
            </a:r>
          </a:p>
          <a:p>
            <a:pPr marL="357188" indent="0">
              <a:buFont typeface="Wingdings" pitchFamily="2" charset="2"/>
              <a:buChar char="§"/>
            </a:pPr>
            <a:endParaRPr lang="fr-FR" dirty="0" smtClean="0"/>
          </a:p>
          <a:p>
            <a:pPr marL="357188" indent="0">
              <a:buFont typeface="Wingdings" pitchFamily="2" charset="2"/>
              <a:buChar char="§"/>
            </a:pPr>
            <a:r>
              <a:rPr lang="fr-FR" dirty="0" err="1" smtClean="0"/>
              <a:t>Toualbi</a:t>
            </a:r>
            <a:r>
              <a:rPr lang="fr-FR" dirty="0" smtClean="0"/>
              <a:t> </a:t>
            </a:r>
            <a:r>
              <a:rPr lang="fr-FR" dirty="0" err="1" smtClean="0"/>
              <a:t>Issam</a:t>
            </a:r>
            <a:r>
              <a:rPr lang="fr-FR" dirty="0" smtClean="0"/>
              <a:t>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Introduction au droit</a:t>
            </a:r>
            <a:r>
              <a:rPr lang="fr-FR" dirty="0" smtClean="0"/>
              <a:t>, Editions Houma, Alger, 2018.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8762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4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dirty="0"/>
              <a:t>The Concept of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2359421"/>
            <a:ext cx="8686800" cy="4525963"/>
          </a:xfrm>
        </p:spPr>
        <p:txBody>
          <a:bodyPr>
            <a:normAutofit/>
          </a:bodyPr>
          <a:lstStyle/>
          <a:p>
            <a:pPr marL="690563" indent="-514350">
              <a:buAutoNum type="arabicPeriod"/>
            </a:pPr>
            <a:r>
              <a:rPr lang="en-US" sz="2800" dirty="0" smtClean="0"/>
              <a:t>Definition </a:t>
            </a:r>
            <a:r>
              <a:rPr lang="en-US" sz="2800" dirty="0"/>
              <a:t>of Contract </a:t>
            </a:r>
            <a:endParaRPr lang="en-US" sz="2800" dirty="0" smtClean="0"/>
          </a:p>
          <a:p>
            <a:pPr marL="690563" indent="-514350">
              <a:buAutoNum type="arabicPeriod"/>
            </a:pPr>
            <a:r>
              <a:rPr lang="en-US" sz="2800" dirty="0" smtClean="0"/>
              <a:t>Classification </a:t>
            </a:r>
            <a:r>
              <a:rPr lang="en-US" sz="2800" dirty="0"/>
              <a:t>of Contracts </a:t>
            </a:r>
            <a:endParaRPr lang="en-US" sz="2800" dirty="0" smtClean="0"/>
          </a:p>
          <a:p>
            <a:pPr marL="690563" indent="-514350">
              <a:buAutoNum type="arabicPeriod"/>
            </a:pPr>
            <a:r>
              <a:rPr lang="en-US" sz="2800" dirty="0" smtClean="0"/>
              <a:t>Principles </a:t>
            </a:r>
            <a:r>
              <a:rPr lang="en-US" sz="2800" dirty="0"/>
              <a:t>of Contract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3631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26972" y="213285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1. </a:t>
            </a:r>
            <a:r>
              <a:rPr lang="en-US" sz="4400" dirty="0"/>
              <a:t>Definition of Contract </a:t>
            </a:r>
            <a:br>
              <a:rPr lang="en-US" sz="4400" dirty="0"/>
            </a:b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/>
            </a:r>
            <a:b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05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052736"/>
            <a:ext cx="7498080" cy="4800600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fr-FR" sz="4000" dirty="0" err="1">
                <a:solidFill>
                  <a:schemeClr val="accent3">
                    <a:lumMod val="50000"/>
                  </a:schemeClr>
                </a:solidFill>
              </a:rPr>
              <a:t>What</a:t>
            </a:r>
            <a:r>
              <a:rPr lang="fr-FR" sz="4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FR" sz="4000" dirty="0" err="1">
                <a:solidFill>
                  <a:schemeClr val="accent3">
                    <a:lumMod val="50000"/>
                  </a:schemeClr>
                </a:solidFill>
              </a:rPr>
              <a:t>is</a:t>
            </a:r>
            <a:r>
              <a:rPr lang="fr-FR" sz="4000" dirty="0">
                <a:solidFill>
                  <a:schemeClr val="accent3">
                    <a:lumMod val="50000"/>
                  </a:schemeClr>
                </a:solidFill>
              </a:rPr>
              <a:t> the </a:t>
            </a:r>
            <a:r>
              <a:rPr lang="fr-FR" sz="4000" dirty="0" err="1" smtClean="0">
                <a:solidFill>
                  <a:schemeClr val="accent3">
                    <a:lumMod val="50000"/>
                  </a:schemeClr>
                </a:solidFill>
              </a:rPr>
              <a:t>contract</a:t>
            </a:r>
            <a:r>
              <a:rPr lang="fr-FR" sz="4000" dirty="0" smtClean="0">
                <a:solidFill>
                  <a:schemeClr val="accent3">
                    <a:lumMod val="50000"/>
                  </a:schemeClr>
                </a:solidFill>
              </a:rPr>
              <a:t> ?</a:t>
            </a:r>
            <a:endParaRPr lang="fr-FR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0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/>
          </a:bodyPr>
          <a:lstStyle/>
          <a:p>
            <a:pPr algn="just"/>
            <a:r>
              <a:rPr lang="en-US" sz="3500" dirty="0"/>
              <a:t>A contract is def</a:t>
            </a:r>
            <a:r>
              <a:rPr lang="en-US" sz="3500" u="sng" dirty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en-US" sz="3500" dirty="0"/>
              <a:t>ned as a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meeting of m</a:t>
            </a:r>
            <a:r>
              <a:rPr lang="en-US" sz="3500" u="sng" dirty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nds </a:t>
            </a:r>
            <a:r>
              <a:rPr lang="en-US" sz="3500" dirty="0"/>
              <a:t>intended to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produce legal effects. </a:t>
            </a:r>
            <a:endParaRPr lang="en-US" sz="35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en-US" sz="35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en-US" sz="3500" dirty="0" smtClean="0"/>
              <a:t>The </a:t>
            </a:r>
            <a:r>
              <a:rPr lang="en-US" sz="3500" dirty="0">
                <a:solidFill>
                  <a:schemeClr val="accent2">
                    <a:lumMod val="75000"/>
                  </a:schemeClr>
                </a:solidFill>
              </a:rPr>
              <a:t>elements of the definition: </a:t>
            </a:r>
            <a:endParaRPr lang="en-US" sz="35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69988" indent="-282575" algn="just">
              <a:buFont typeface="Courier New" pitchFamily="49" charset="0"/>
              <a:buChar char="o"/>
            </a:pPr>
            <a:r>
              <a:rPr lang="en-US" sz="3500" dirty="0" smtClean="0"/>
              <a:t>A </a:t>
            </a:r>
            <a:r>
              <a:rPr lang="en-US" sz="3500" dirty="0"/>
              <a:t>meeting of minds, </a:t>
            </a:r>
            <a:endParaRPr lang="en-US" sz="3500" dirty="0" smtClean="0"/>
          </a:p>
          <a:p>
            <a:pPr marL="1169988" indent="-282575" algn="just">
              <a:buFont typeface="Courier New" pitchFamily="49" charset="0"/>
              <a:buChar char="o"/>
            </a:pPr>
            <a:r>
              <a:rPr lang="en-US" sz="3500" dirty="0" smtClean="0"/>
              <a:t>The </a:t>
            </a:r>
            <a:r>
              <a:rPr lang="en-US" sz="3500" dirty="0"/>
              <a:t>production of legal effects, </a:t>
            </a:r>
            <a:endParaRPr lang="en-US" sz="3500" dirty="0" smtClean="0"/>
          </a:p>
          <a:p>
            <a:pPr marL="1169988" indent="-282575" algn="just">
              <a:buFont typeface="Courier New" pitchFamily="49" charset="0"/>
              <a:buChar char="o"/>
            </a:pPr>
            <a:r>
              <a:rPr lang="en-US" sz="3500" dirty="0" smtClean="0"/>
              <a:t>An </a:t>
            </a:r>
            <a:r>
              <a:rPr lang="en-US" sz="3500" dirty="0"/>
              <a:t>offer and acceptance.</a:t>
            </a:r>
            <a:endParaRPr lang="fr-FR" sz="3500" dirty="0"/>
          </a:p>
        </p:txBody>
      </p:sp>
    </p:spTree>
    <p:extLst>
      <p:ext uri="{BB962C8B-B14F-4D97-AF65-F5344CB8AC3E}">
        <p14:creationId xmlns:p14="http://schemas.microsoft.com/office/powerpoint/2010/main" val="29300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1.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The meeting of </a:t>
            </a:r>
            <a:r>
              <a:rPr lang="fr-FR" dirty="0" err="1" smtClean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fr-FR" u="sng" dirty="0" err="1" smtClean="0">
                <a:solidFill>
                  <a:schemeClr val="accent3"/>
                </a:solidFill>
              </a:rPr>
              <a:t>i</a:t>
            </a:r>
            <a:r>
              <a:rPr lang="fr-FR" dirty="0" err="1" smtClean="0">
                <a:solidFill>
                  <a:schemeClr val="bg2">
                    <a:lumMod val="50000"/>
                  </a:schemeClr>
                </a:solidFill>
              </a:rPr>
              <a:t>nds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285860"/>
            <a:ext cx="7787208" cy="52864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The purpose of the contract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must be </a:t>
            </a:r>
            <a:r>
              <a:rPr lang="en-US" u="sng" dirty="0">
                <a:solidFill>
                  <a:schemeClr val="accent3"/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dentical for each party.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 conflict of wills: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977900" indent="-282575" algn="just">
              <a:buFont typeface="Courier New" pitchFamily="49" charset="0"/>
              <a:buChar char="o"/>
            </a:pPr>
            <a:r>
              <a:rPr lang="en-US" dirty="0" smtClean="0"/>
              <a:t>The </a:t>
            </a:r>
            <a:r>
              <a:rPr lang="en-US" dirty="0"/>
              <a:t>seller wants to sell wheat wh</a:t>
            </a:r>
            <a:r>
              <a:rPr lang="en-US" u="sng" dirty="0">
                <a:solidFill>
                  <a:schemeClr val="accent3"/>
                </a:solidFill>
              </a:rPr>
              <a:t>i</a:t>
            </a:r>
            <a:r>
              <a:rPr lang="en-US" dirty="0"/>
              <a:t>le the buyer wants b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rley. </a:t>
            </a:r>
            <a:endParaRPr lang="en-US" dirty="0" smtClean="0"/>
          </a:p>
          <a:p>
            <a:pPr marL="977900" indent="-282575" algn="just">
              <a:buFont typeface="Courier New" pitchFamily="49" charset="0"/>
              <a:buChar char="o"/>
            </a:pPr>
            <a:r>
              <a:rPr lang="en-US" dirty="0" smtClean="0"/>
              <a:t>The </a:t>
            </a:r>
            <a:r>
              <a:rPr lang="en-US" dirty="0"/>
              <a:t>seller wants to deliver the wheat on July 1st and the buyer wants to receive it on June 1st. </a:t>
            </a:r>
            <a:endParaRPr lang="en-US" dirty="0" smtClean="0"/>
          </a:p>
          <a:p>
            <a:pPr marL="977900" indent="-282575" algn="just">
              <a:buFont typeface="Courier New" pitchFamily="49" charset="0"/>
              <a:buChar char="o"/>
            </a:pPr>
            <a:r>
              <a:rPr lang="en-US" dirty="0" smtClean="0"/>
              <a:t>The </a:t>
            </a:r>
            <a:r>
              <a:rPr lang="en-US" dirty="0"/>
              <a:t>seller sells medium-qu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lity wheat and the buyer wants premium quality wheat.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062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2. In </a:t>
            </a:r>
            <a:r>
              <a:rPr lang="en-US" dirty="0"/>
              <a:t>order to produce legal effects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428736"/>
            <a:ext cx="732712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purpose of a contract </a:t>
            </a:r>
            <a:r>
              <a:rPr lang="en-US" dirty="0"/>
              <a:t>is to: </a:t>
            </a:r>
            <a:endParaRPr lang="en-US" dirty="0" smtClean="0"/>
          </a:p>
          <a:p>
            <a:pPr marL="1171575" indent="-282575" algn="just">
              <a:buFont typeface="Courier New" pitchFamily="49" charset="0"/>
              <a:buChar char="o"/>
            </a:pPr>
            <a:r>
              <a:rPr lang="en-US" dirty="0" smtClean="0"/>
              <a:t>create </a:t>
            </a:r>
            <a:r>
              <a:rPr lang="en-US" dirty="0"/>
              <a:t>rights, </a:t>
            </a:r>
            <a:endParaRPr lang="en-US" dirty="0" smtClean="0"/>
          </a:p>
          <a:p>
            <a:pPr marL="1171575" indent="-282575" algn="just">
              <a:buFont typeface="Courier New" pitchFamily="49" charset="0"/>
              <a:buChar char="o"/>
            </a:pPr>
            <a:r>
              <a:rPr lang="en-US" dirty="0" smtClean="0"/>
              <a:t>extinguish </a:t>
            </a:r>
            <a:r>
              <a:rPr lang="en-US" dirty="0"/>
              <a:t>rights, </a:t>
            </a:r>
            <a:endParaRPr lang="en-US" dirty="0" smtClean="0"/>
          </a:p>
          <a:p>
            <a:pPr marL="1171575" indent="-282575" algn="just">
              <a:buFont typeface="Courier New" pitchFamily="49" charset="0"/>
              <a:buChar char="o"/>
            </a:pPr>
            <a:r>
              <a:rPr lang="en-US" dirty="0" smtClean="0"/>
              <a:t>modif</a:t>
            </a: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</a:rPr>
              <a:t>y</a:t>
            </a:r>
            <a:r>
              <a:rPr lang="en-US" dirty="0" smtClean="0"/>
              <a:t> </a:t>
            </a:r>
            <a:r>
              <a:rPr lang="en-US" dirty="0"/>
              <a:t>rights, </a:t>
            </a:r>
            <a:endParaRPr lang="en-US" dirty="0" smtClean="0"/>
          </a:p>
          <a:p>
            <a:pPr marL="1171575" indent="-282575" algn="just">
              <a:buFont typeface="Courier New" pitchFamily="49" charset="0"/>
              <a:buChar char="o"/>
            </a:pPr>
            <a:r>
              <a:rPr lang="en-US" dirty="0" smtClean="0"/>
              <a:t>transfer </a:t>
            </a:r>
            <a:r>
              <a:rPr lang="en-US" dirty="0"/>
              <a:t>rights.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Negotiations</a:t>
            </a:r>
            <a:r>
              <a:rPr lang="en-US" dirty="0" smtClean="0"/>
              <a:t> </a:t>
            </a:r>
            <a:r>
              <a:rPr lang="en-US" dirty="0"/>
              <a:t>do not constitute a contract; once the issue is resolved, the parties enter into a </a:t>
            </a:r>
            <a:r>
              <a:rPr lang="en-US" dirty="0" smtClean="0"/>
              <a:t>contract.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18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/>
          <a:lstStyle/>
          <a:p>
            <a:pPr algn="r"/>
            <a:r>
              <a:rPr lang="fr-FR" dirty="0" smtClean="0"/>
              <a:t>3. The </a:t>
            </a:r>
            <a:r>
              <a:rPr lang="fr-FR" dirty="0" err="1"/>
              <a:t>offer-acceptance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331640" y="980728"/>
            <a:ext cx="7355160" cy="5026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dirty="0"/>
          </a:p>
          <a:p>
            <a:pPr algn="just"/>
            <a:r>
              <a:rPr lang="en-US" dirty="0"/>
              <a:t>The contract includes an offer which, once accepted, forms the contract.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Offer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The seller wr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en-US" dirty="0"/>
              <a:t>tes: "I am selling my Volkswagen Golf 5 Series for 1,500,000 </a:t>
            </a:r>
            <a:r>
              <a:rPr lang="en-US" dirty="0" err="1"/>
              <a:t>DZD</a:t>
            </a:r>
            <a:r>
              <a:rPr lang="en-US" dirty="0"/>
              <a:t>." </a:t>
            </a:r>
            <a:endParaRPr lang="en-US" dirty="0" smtClean="0"/>
          </a:p>
          <a:p>
            <a:pPr marL="108426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Acceptance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The b</a:t>
            </a:r>
            <a:r>
              <a:rPr lang="en-US" u="sng" dirty="0">
                <a:solidFill>
                  <a:srgbClr val="00B050"/>
                </a:solidFill>
              </a:rPr>
              <a:t>u</a:t>
            </a:r>
            <a:r>
              <a:rPr lang="en-US" dirty="0"/>
              <a:t>yer 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e</a:t>
            </a:r>
            <a:r>
              <a:rPr lang="en-US" dirty="0"/>
              <a:t>sponds: "I accept your offer and will pick it up next Monday."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7620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4509</TotalTime>
  <Words>1331</Words>
  <Application>Microsoft Office PowerPoint</Application>
  <PresentationFormat>Affichage à l'écran (4:3)</PresentationFormat>
  <Paragraphs>160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Solstice</vt:lpstr>
      <vt:lpstr>      Contract Law and Liability  Cours 2 The Concept of Contract   Issam TOUALBI Professor at the Faculty of Law of the University of Algiers I Lawyer at the Algiers Bar </vt:lpstr>
      <vt:lpstr>Syllabus of the Module Contracts and Liability </vt:lpstr>
      <vt:lpstr> The Concept of Contract</vt:lpstr>
      <vt:lpstr>1. Definition of Contract   </vt:lpstr>
      <vt:lpstr>Présentation PowerPoint</vt:lpstr>
      <vt:lpstr>Présentation PowerPoint</vt:lpstr>
      <vt:lpstr>1. The meeting of minds</vt:lpstr>
      <vt:lpstr>2. In order to produce legal effects </vt:lpstr>
      <vt:lpstr>3. The offer-acceptance</vt:lpstr>
      <vt:lpstr> The Concept of Contract</vt:lpstr>
      <vt:lpstr>2. Classification  of contracts</vt:lpstr>
      <vt:lpstr>Présentation PowerPoint</vt:lpstr>
      <vt:lpstr>Several classifications of the contract can be retained: </vt:lpstr>
      <vt:lpstr>Synallagmatic contracts  and unilateral contracts </vt:lpstr>
      <vt:lpstr>Named contracts  and unnamed contracts</vt:lpstr>
      <vt:lpstr>Contracts for consideration  and contracts for free </vt:lpstr>
      <vt:lpstr>Contracts between private individuals,  between businesses and consumer contracts</vt:lpstr>
      <vt:lpstr>Consensual, real and  solemn contracts</vt:lpstr>
      <vt:lpstr> The Concept of Contract</vt:lpstr>
      <vt:lpstr>3. Principles of  the contract</vt:lpstr>
      <vt:lpstr>The contract is governed by the following principles:</vt:lpstr>
      <vt:lpstr>Principle 1.  Autonomy of the will</vt:lpstr>
      <vt:lpstr>Limitations of the principle:</vt:lpstr>
      <vt:lpstr>Principle 2. Consensualism</vt:lpstr>
      <vt:lpstr>Principle 3. The convention-law </vt:lpstr>
      <vt:lpstr>Principle 4. Good faith</vt:lpstr>
      <vt:lpstr>The principle of good faith is the opposite of that of abuse of rights.</vt:lpstr>
      <vt:lpstr>Principle 5. The relativity of the contract</vt:lpstr>
      <vt:lpstr>Sources: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273</cp:revision>
  <dcterms:created xsi:type="dcterms:W3CDTF">2021-10-08T13:20:27Z</dcterms:created>
  <dcterms:modified xsi:type="dcterms:W3CDTF">2025-10-13T21:51:44Z</dcterms:modified>
</cp:coreProperties>
</file>