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533" r:id="rId2"/>
    <p:sldId id="534" r:id="rId3"/>
    <p:sldId id="509" r:id="rId4"/>
    <p:sldId id="510" r:id="rId5"/>
    <p:sldId id="511" r:id="rId6"/>
    <p:sldId id="512" r:id="rId7"/>
    <p:sldId id="513" r:id="rId8"/>
    <p:sldId id="514" r:id="rId9"/>
    <p:sldId id="515" r:id="rId10"/>
    <p:sldId id="516" r:id="rId11"/>
    <p:sldId id="517" r:id="rId12"/>
    <p:sldId id="518" r:id="rId13"/>
    <p:sldId id="519" r:id="rId14"/>
    <p:sldId id="520" r:id="rId15"/>
    <p:sldId id="521" r:id="rId16"/>
    <p:sldId id="522" r:id="rId17"/>
    <p:sldId id="523" r:id="rId18"/>
    <p:sldId id="524" r:id="rId19"/>
    <p:sldId id="525" r:id="rId20"/>
    <p:sldId id="526" r:id="rId21"/>
    <p:sldId id="527" r:id="rId22"/>
    <p:sldId id="528" r:id="rId23"/>
    <p:sldId id="529" r:id="rId24"/>
    <p:sldId id="530" r:id="rId25"/>
    <p:sldId id="531" r:id="rId26"/>
    <p:sldId id="532" r:id="rId27"/>
    <p:sldId id="497" r:id="rId2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668" y="2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21/10/2025</a:t>
            </a:fld>
            <a:endParaRPr lang="fr-BE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21/10/2025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21/10/2025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21/10/2025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21/10/2025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21/10/2025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21/10/2025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21/10/2025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21/10/2025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21/10/2025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21/10/2025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21/10/2025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1331640" y="3501008"/>
            <a:ext cx="7572428" cy="1829761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fr-FR" sz="3900" dirty="0" smtClean="0"/>
              <a:t/>
            </a:r>
            <a:br>
              <a:rPr lang="fr-FR" sz="3900" dirty="0" smtClean="0"/>
            </a:br>
            <a:r>
              <a:rPr lang="en-US" sz="5000" dirty="0">
                <a:solidFill>
                  <a:schemeClr val="accent1"/>
                </a:solidFill>
              </a:rPr>
              <a:t>Contract Law and Liability</a:t>
            </a:r>
            <a:br>
              <a:rPr lang="en-US" sz="5000" dirty="0">
                <a:solidFill>
                  <a:schemeClr val="accent1"/>
                </a:solidFill>
              </a:rPr>
            </a:br>
            <a:r>
              <a:rPr lang="en-US" sz="5000" dirty="0" smtClean="0">
                <a:solidFill>
                  <a:schemeClr val="accent1"/>
                </a:solidFill>
              </a:rPr>
              <a:t/>
            </a:r>
            <a:br>
              <a:rPr lang="en-US" sz="5000" dirty="0" smtClean="0">
                <a:solidFill>
                  <a:schemeClr val="accent1"/>
                </a:solidFill>
              </a:rPr>
            </a:br>
            <a:r>
              <a:rPr lang="fr-FR" sz="4000" dirty="0" smtClean="0">
                <a:solidFill>
                  <a:schemeClr val="accent2">
                    <a:lumMod val="75000"/>
                  </a:schemeClr>
                </a:solidFill>
              </a:rPr>
              <a:t>Course 3</a:t>
            </a:r>
            <a:r>
              <a:rPr lang="fr-FR" sz="40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sz="40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600" dirty="0" smtClean="0"/>
              <a:t>Form</a:t>
            </a:r>
            <a:r>
              <a:rPr lang="en-US" sz="3600" u="sng" dirty="0" smtClean="0"/>
              <a:t>a</a:t>
            </a:r>
            <a:r>
              <a:rPr lang="en-US" sz="3600" dirty="0" smtClean="0"/>
              <a:t>tion of the Contract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900" dirty="0" smtClean="0"/>
              <a:t/>
            </a:r>
            <a:br>
              <a:rPr lang="en-US" sz="3900" dirty="0" smtClean="0"/>
            </a:br>
            <a:r>
              <a:rPr lang="en-US" sz="3300" dirty="0" err="1" smtClean="0"/>
              <a:t>Issam</a:t>
            </a:r>
            <a:r>
              <a:rPr lang="en-US" sz="3300" dirty="0" smtClean="0"/>
              <a:t> </a:t>
            </a:r>
            <a:r>
              <a:rPr lang="en-US" sz="3300" dirty="0" err="1"/>
              <a:t>TOUALBI</a:t>
            </a:r>
            <a:r>
              <a:rPr lang="en-US" sz="3300" dirty="0"/>
              <a:t/>
            </a:r>
            <a:br>
              <a:rPr lang="en-US" sz="3300" dirty="0"/>
            </a:br>
            <a:r>
              <a:rPr lang="en-US" sz="2200" dirty="0"/>
              <a:t>Professor at the Faculty of Law of the University of Algiers I</a:t>
            </a:r>
            <a:br>
              <a:rPr lang="en-US" sz="2200" dirty="0"/>
            </a:br>
            <a:r>
              <a:rPr lang="en-US" sz="2200" dirty="0"/>
              <a:t>Lawyer at the Algiers Bar</a:t>
            </a:r>
            <a:br>
              <a:rPr lang="en-US" sz="2200" dirty="0"/>
            </a:br>
            <a:endParaRPr lang="fr-FR" sz="2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330198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14282" y="1214430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2. Conditions of validity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the contract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7362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64292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Three conditions are requ</a:t>
            </a:r>
            <a:r>
              <a:rPr lang="en-US" u="sng" dirty="0"/>
              <a:t>i</a:t>
            </a:r>
            <a:r>
              <a:rPr lang="en-US" dirty="0"/>
              <a:t>red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/>
              <a:t>a contract to be valid: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755576" y="2852936"/>
            <a:ext cx="8229600" cy="4525963"/>
          </a:xfrm>
        </p:spPr>
        <p:txBody>
          <a:bodyPr/>
          <a:lstStyle/>
          <a:p>
            <a:pPr marL="715963" indent="0">
              <a:buNone/>
            </a:pPr>
            <a:r>
              <a:rPr lang="en-US" sz="3600" dirty="0" smtClean="0"/>
              <a:t>1. L</a:t>
            </a:r>
            <a:r>
              <a:rPr lang="en-US" sz="3600" u="sng" dirty="0" smtClean="0"/>
              <a:t>e</a:t>
            </a:r>
            <a:r>
              <a:rPr lang="en-US" sz="3600" dirty="0" smtClean="0"/>
              <a:t>gal </a:t>
            </a:r>
            <a:r>
              <a:rPr lang="en-US" sz="3600" dirty="0"/>
              <a:t>cap</a:t>
            </a:r>
            <a:r>
              <a:rPr lang="en-US" sz="3600" dirty="0">
                <a:solidFill>
                  <a:srgbClr val="00B050"/>
                </a:solidFill>
              </a:rPr>
              <a:t>a</a:t>
            </a:r>
            <a:r>
              <a:rPr lang="en-US" sz="3600" dirty="0"/>
              <a:t>city, </a:t>
            </a:r>
            <a:endParaRPr lang="en-US" sz="3600" dirty="0" smtClean="0"/>
          </a:p>
          <a:p>
            <a:pPr marL="715963" indent="0">
              <a:buNone/>
            </a:pPr>
            <a:r>
              <a:rPr lang="en-US" sz="3600" dirty="0" smtClean="0"/>
              <a:t>2. Consent</a:t>
            </a:r>
            <a:r>
              <a:rPr lang="en-US" sz="3600" dirty="0"/>
              <a:t>, </a:t>
            </a:r>
            <a:endParaRPr lang="en-US" sz="3600" dirty="0" smtClean="0"/>
          </a:p>
          <a:p>
            <a:pPr marL="715963" indent="0">
              <a:buNone/>
            </a:pPr>
            <a:r>
              <a:rPr lang="en-US" sz="3600" dirty="0" smtClean="0"/>
              <a:t>3. Object </a:t>
            </a:r>
            <a:r>
              <a:rPr lang="en-US" sz="3600" dirty="0"/>
              <a:t>and cause.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3193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-71470" y="192880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First.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dirty="0" err="1" smtClean="0"/>
              <a:t>Legal</a:t>
            </a:r>
            <a:r>
              <a:rPr lang="fr-FR" dirty="0" smtClean="0"/>
              <a:t> </a:t>
            </a:r>
            <a:r>
              <a:rPr lang="fr-FR" dirty="0" err="1"/>
              <a:t>capacity</a:t>
            </a:r>
            <a:r>
              <a:rPr lang="fr-FR" dirty="0">
                <a:effectLst/>
              </a:rPr>
              <a:t/>
            </a:r>
            <a:br>
              <a:rPr lang="fr-FR" dirty="0">
                <a:effectLst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78766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707833"/>
            <a:ext cx="7787208" cy="5435811"/>
          </a:xfrm>
        </p:spPr>
        <p:txBody>
          <a:bodyPr>
            <a:normAutofit/>
          </a:bodyPr>
          <a:lstStyle/>
          <a:p>
            <a:pPr algn="just"/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Legal capacity </a:t>
            </a:r>
            <a:r>
              <a:rPr lang="en-US" sz="3000" dirty="0"/>
              <a:t>is def</a:t>
            </a:r>
            <a:r>
              <a:rPr lang="en-US" sz="30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000" dirty="0"/>
              <a:t>ned as the ability to acqu</a:t>
            </a:r>
            <a:r>
              <a:rPr lang="en-US" sz="30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000" dirty="0"/>
              <a:t>re and exerc</a:t>
            </a:r>
            <a:r>
              <a:rPr lang="en-US" sz="30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000" dirty="0"/>
              <a:t>se r</a:t>
            </a:r>
            <a:r>
              <a:rPr lang="en-US" sz="3000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000" dirty="0"/>
              <a:t>ghts or oblig</a:t>
            </a:r>
            <a:r>
              <a:rPr lang="en-US" sz="3000" dirty="0">
                <a:solidFill>
                  <a:srgbClr val="00B050"/>
                </a:solidFill>
              </a:rPr>
              <a:t>a</a:t>
            </a:r>
            <a:r>
              <a:rPr lang="en-US" sz="3000" dirty="0"/>
              <a:t>tions. </a:t>
            </a:r>
            <a:endParaRPr lang="en-US" sz="3000" dirty="0" smtClean="0"/>
          </a:p>
          <a:p>
            <a:pPr marL="82296" indent="0" algn="just">
              <a:buNone/>
            </a:pPr>
            <a:endParaRPr lang="en-US" sz="3000" dirty="0" smtClean="0"/>
          </a:p>
          <a:p>
            <a:pPr algn="just"/>
            <a:r>
              <a:rPr lang="en-US" sz="3000" dirty="0" smtClean="0"/>
              <a:t>This </a:t>
            </a:r>
            <a:r>
              <a:rPr lang="en-US" sz="3000" dirty="0"/>
              <a:t>includes: </a:t>
            </a:r>
            <a:endParaRPr lang="en-US" sz="3000" dirty="0" smtClean="0"/>
          </a:p>
          <a:p>
            <a:pPr marL="900113" indent="-282575" algn="just">
              <a:buFont typeface="Courier New" pitchFamily="49" charset="0"/>
              <a:buChar char="o"/>
            </a:pPr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capacity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of enjoyment: </a:t>
            </a:r>
            <a:r>
              <a:rPr lang="en-US" sz="3000" dirty="0"/>
              <a:t>the ability to be granted rights, </a:t>
            </a:r>
            <a:endParaRPr lang="en-US" sz="3000" dirty="0" smtClean="0"/>
          </a:p>
          <a:p>
            <a:pPr marL="900113" indent="-282575" algn="just">
              <a:buFont typeface="Courier New" pitchFamily="49" charset="0"/>
              <a:buChar char="o"/>
            </a:pPr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capacity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of exercise: </a:t>
            </a:r>
            <a:r>
              <a:rPr lang="en-US" sz="3000" dirty="0"/>
              <a:t>the ability to exercise a right and to assert it in court if necessary.</a:t>
            </a:r>
            <a:endParaRPr lang="fr-FR" sz="3000" dirty="0"/>
          </a:p>
        </p:txBody>
      </p:sp>
    </p:spTree>
    <p:extLst>
      <p:ext uri="{BB962C8B-B14F-4D97-AF65-F5344CB8AC3E}">
        <p14:creationId xmlns:p14="http://schemas.microsoft.com/office/powerpoint/2010/main" val="29987200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r-FR" dirty="0">
                <a:effectLst/>
              </a:rPr>
              <a:t>The </a:t>
            </a:r>
            <a:r>
              <a:rPr lang="fr-FR" dirty="0" err="1">
                <a:effectLst/>
              </a:rPr>
              <a:t>principle</a:t>
            </a:r>
            <a:r>
              <a:rPr lang="fr-FR" dirty="0">
                <a:effectLst/>
              </a:rPr>
              <a:t/>
            </a:r>
            <a:br>
              <a:rPr lang="fr-FR" dirty="0">
                <a:effectLst/>
              </a:rPr>
            </a:br>
            <a:r>
              <a:rPr lang="fr-FR" dirty="0">
                <a:effectLst/>
              </a:rPr>
              <a:t/>
            </a:r>
            <a:br>
              <a:rPr lang="fr-FR" dirty="0">
                <a:effectLst/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Any adult of sound m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nd has full l</a:t>
            </a:r>
            <a:r>
              <a:rPr lang="en-US" u="sng" dirty="0"/>
              <a:t>e</a:t>
            </a:r>
            <a:r>
              <a:rPr lang="en-US" dirty="0"/>
              <a:t>gal cap</a:t>
            </a:r>
            <a:r>
              <a:rPr lang="en-US" dirty="0">
                <a:solidFill>
                  <a:srgbClr val="00B050"/>
                </a:solidFill>
              </a:rPr>
              <a:t>a</a:t>
            </a:r>
            <a:r>
              <a:rPr lang="en-US" dirty="0"/>
              <a:t>city, prov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ded they are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capable.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endParaRPr lang="en-US" dirty="0" smtClean="0"/>
          </a:p>
          <a:p>
            <a:pPr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Article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40 of the Civil Code: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"Any adult in full possession of their mental faculties and who has not been prohibited from exerc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sing their rights is fully capable of exercising their civil rights. The age of majority is set at nineteen years of age."</a:t>
            </a:r>
            <a:endParaRPr lang="fr-F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4743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27584" y="764704"/>
            <a:ext cx="7941568" cy="5572164"/>
          </a:xfrm>
        </p:spPr>
        <p:txBody>
          <a:bodyPr>
            <a:normAutofit fontScale="92500"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dirty="0"/>
              <a:t>Although all human beings are end</a:t>
            </a:r>
            <a:r>
              <a:rPr lang="en-US" dirty="0">
                <a:solidFill>
                  <a:srgbClr val="00B050"/>
                </a:solidFill>
              </a:rPr>
              <a:t>o</a:t>
            </a:r>
            <a:r>
              <a:rPr lang="en-US" dirty="0"/>
              <a:t>wed with legal personality, some do not possess all of its </a:t>
            </a:r>
            <a:r>
              <a:rPr lang="en-US" dirty="0">
                <a:solidFill>
                  <a:srgbClr val="00B050"/>
                </a:solidFill>
              </a:rPr>
              <a:t>a</a:t>
            </a:r>
            <a:r>
              <a:rPr lang="en-US" dirty="0"/>
              <a:t>ttributes: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they are class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fied as incapable.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dirty="0" smtClean="0"/>
              <a:t>These </a:t>
            </a:r>
            <a:r>
              <a:rPr lang="en-US" dirty="0"/>
              <a:t>persons are listed in Articles 42, 43, and 44 of the Civil Code: </a:t>
            </a:r>
            <a:endParaRPr lang="en-US" dirty="0" smtClean="0"/>
          </a:p>
          <a:p>
            <a:pPr marL="1077913" indent="-279400" algn="just">
              <a:spcBef>
                <a:spcPts val="800"/>
              </a:spcBef>
              <a:spcAft>
                <a:spcPts val="800"/>
              </a:spcAft>
              <a:buFont typeface="Courier New" pitchFamily="49" charset="0"/>
              <a:buChar char="o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</a:t>
            </a:r>
            <a:r>
              <a:rPr lang="en-US" u="sng" dirty="0" smtClean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nors lacking discernment </a:t>
            </a:r>
            <a:r>
              <a:rPr lang="en-US" dirty="0" smtClean="0"/>
              <a:t>(</a:t>
            </a:r>
            <a:r>
              <a:rPr lang="en-US" dirty="0"/>
              <a:t>under the age of 13); </a:t>
            </a:r>
            <a:endParaRPr lang="en-US" dirty="0" smtClean="0"/>
          </a:p>
          <a:p>
            <a:pPr marL="1077913" indent="-279400" algn="just">
              <a:spcBef>
                <a:spcPts val="800"/>
              </a:spcBef>
              <a:spcAft>
                <a:spcPts val="800"/>
              </a:spcAft>
              <a:buFont typeface="Courier New" pitchFamily="49" charset="0"/>
              <a:buChar char="o"/>
            </a:pPr>
            <a:r>
              <a:rPr lang="en-US" dirty="0" smtClean="0"/>
              <a:t>persons </a:t>
            </a:r>
            <a:r>
              <a:rPr lang="en-US" dirty="0"/>
              <a:t>lacking discernment due to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mental weakness</a:t>
            </a:r>
            <a:r>
              <a:rPr lang="en-US" dirty="0"/>
              <a:t>; </a:t>
            </a:r>
            <a:endParaRPr lang="en-US" dirty="0" smtClean="0"/>
          </a:p>
          <a:p>
            <a:pPr marL="1077913" indent="-279400" algn="just">
              <a:spcBef>
                <a:spcPts val="800"/>
              </a:spcBef>
              <a:spcAft>
                <a:spcPts val="800"/>
              </a:spcAft>
              <a:buFont typeface="Courier New" pitchFamily="49" charset="0"/>
              <a:buChar char="o"/>
            </a:pPr>
            <a:r>
              <a:rPr lang="en-US" dirty="0" smtClean="0"/>
              <a:t>persons </a:t>
            </a:r>
            <a:r>
              <a:rPr lang="en-US" dirty="0"/>
              <a:t>suffering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from ins</a:t>
            </a:r>
            <a:r>
              <a:rPr lang="en-US" dirty="0">
                <a:solidFill>
                  <a:srgbClr val="00B050"/>
                </a:solidFill>
              </a:rPr>
              <a:t>a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nity.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84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/>
          <p:cNvSpPr>
            <a:spLocks noGrp="1"/>
          </p:cNvSpPr>
          <p:nvPr>
            <p:ph type="title"/>
          </p:nvPr>
        </p:nvSpPr>
        <p:spPr>
          <a:xfrm>
            <a:off x="285720" y="71414"/>
            <a:ext cx="8229600" cy="1143000"/>
          </a:xfrm>
        </p:spPr>
        <p:txBody>
          <a:bodyPr/>
          <a:lstStyle/>
          <a:p>
            <a:pPr algn="r"/>
            <a:r>
              <a:rPr lang="fr-FR" dirty="0" smtClean="0"/>
              <a:t> a. Consent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80120" y="1565065"/>
            <a:ext cx="7812360" cy="5292935"/>
          </a:xfrm>
        </p:spPr>
        <p:txBody>
          <a:bodyPr>
            <a:normAutofit/>
          </a:bodyPr>
          <a:lstStyle/>
          <a:p>
            <a:pPr algn="just"/>
            <a:r>
              <a:rPr lang="en-US" sz="3000" dirty="0"/>
              <a:t>You cannot be bound by a contract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if you did not want it. </a:t>
            </a:r>
            <a:endParaRPr lang="en-US" sz="3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endParaRPr lang="en-US" sz="3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en-US" sz="3000" dirty="0" smtClean="0"/>
              <a:t>There </a:t>
            </a:r>
            <a:r>
              <a:rPr lang="en-US" sz="3000" dirty="0"/>
              <a:t>are </a:t>
            </a:r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four defects of consent: </a:t>
            </a:r>
            <a:endParaRPr lang="en-US" sz="3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262063" indent="-282575" algn="just">
              <a:buFont typeface="Courier New" pitchFamily="49" charset="0"/>
              <a:buChar char="o"/>
            </a:pPr>
            <a:r>
              <a:rPr lang="en-US" sz="3000" dirty="0" smtClean="0"/>
              <a:t>Fault. </a:t>
            </a:r>
          </a:p>
          <a:p>
            <a:pPr marL="1262063" indent="-282575" algn="just">
              <a:buFont typeface="Courier New" pitchFamily="49" charset="0"/>
              <a:buChar char="o"/>
            </a:pPr>
            <a:r>
              <a:rPr lang="en-US" sz="3000" dirty="0" smtClean="0"/>
              <a:t>Deceit</a:t>
            </a:r>
            <a:r>
              <a:rPr lang="en-US" sz="3000" dirty="0"/>
              <a:t>. </a:t>
            </a:r>
            <a:endParaRPr lang="en-US" sz="3000" dirty="0" smtClean="0"/>
          </a:p>
          <a:p>
            <a:pPr marL="1262063" indent="-282575" algn="just">
              <a:buFont typeface="Courier New" pitchFamily="49" charset="0"/>
              <a:buChar char="o"/>
            </a:pPr>
            <a:r>
              <a:rPr lang="en-US" sz="3000" dirty="0" smtClean="0"/>
              <a:t>V</a:t>
            </a:r>
            <a:r>
              <a:rPr lang="en-US" sz="3000" u="sng" dirty="0" smtClean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3000" dirty="0" smtClean="0"/>
              <a:t>olence</a:t>
            </a:r>
            <a:r>
              <a:rPr lang="en-US" sz="3000" dirty="0"/>
              <a:t>. </a:t>
            </a:r>
            <a:endParaRPr lang="en-US" sz="3000" dirty="0" smtClean="0"/>
          </a:p>
          <a:p>
            <a:pPr marL="1262063" indent="-282575" algn="just">
              <a:buFont typeface="Courier New" pitchFamily="49" charset="0"/>
              <a:buChar char="o"/>
            </a:pPr>
            <a:r>
              <a:rPr lang="en-US" sz="3000" dirty="0" smtClean="0"/>
              <a:t>Unconscionability</a:t>
            </a:r>
            <a:r>
              <a:rPr lang="en-US" sz="3000" dirty="0"/>
              <a:t>.</a:t>
            </a:r>
            <a:endParaRPr lang="fr-FR" sz="3000" dirty="0"/>
          </a:p>
        </p:txBody>
      </p:sp>
    </p:spTree>
    <p:extLst>
      <p:ext uri="{BB962C8B-B14F-4D97-AF65-F5344CB8AC3E}">
        <p14:creationId xmlns:p14="http://schemas.microsoft.com/office/powerpoint/2010/main" val="27985078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41379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effectLst/>
              </a:rPr>
              <a:t>The </a:t>
            </a:r>
            <a:r>
              <a:rPr lang="fr-FR" dirty="0" err="1">
                <a:effectLst/>
              </a:rPr>
              <a:t>fault</a:t>
            </a:r>
            <a:r>
              <a:rPr lang="fr-FR" dirty="0">
                <a:effectLst/>
              </a:rPr>
              <a:t/>
            </a:r>
            <a:br>
              <a:rPr lang="fr-FR" dirty="0">
                <a:effectLst/>
              </a:rPr>
            </a:br>
            <a:r>
              <a:rPr lang="fr-FR" dirty="0">
                <a:effectLst/>
              </a:rPr>
              <a:t/>
            </a:r>
            <a:br>
              <a:rPr lang="fr-FR" dirty="0">
                <a:effectLst/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1000108"/>
            <a:ext cx="7456342" cy="557216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fr-FR" dirty="0" smtClean="0"/>
              <a:t>L’erreur </a:t>
            </a:r>
            <a:r>
              <a:rPr lang="fr-FR" dirty="0"/>
              <a:t>consiste à croire faux de qui est vrai et vice versa. </a:t>
            </a:r>
            <a:endParaRPr lang="fr-FR" dirty="0" smtClean="0"/>
          </a:p>
          <a:p>
            <a:pPr algn="just">
              <a:buNone/>
            </a:pPr>
            <a:endParaRPr lang="fr-FR" dirty="0"/>
          </a:p>
          <a:p>
            <a:pPr algn="just"/>
            <a:r>
              <a:rPr lang="fr-FR" dirty="0"/>
              <a:t>L’erreur peut être : </a:t>
            </a:r>
          </a:p>
          <a:p>
            <a:pPr marL="712788" indent="-255588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Une erreur obstacle : </a:t>
            </a:r>
            <a:r>
              <a:rPr lang="fr-FR" dirty="0"/>
              <a:t>porte sur la nature, l’objet ou la substance du contrat.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Exemple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 : </a:t>
            </a:r>
            <a:r>
              <a:rPr lang="fr-FR" dirty="0" smtClean="0"/>
              <a:t>une </a:t>
            </a:r>
            <a:r>
              <a:rPr lang="fr-FR" dirty="0"/>
              <a:t>personne </a:t>
            </a:r>
            <a:r>
              <a:rPr lang="fr-FR" dirty="0" smtClean="0"/>
              <a:t>vend </a:t>
            </a:r>
            <a:r>
              <a:rPr lang="fr-FR" dirty="0"/>
              <a:t>un terrain situé à </a:t>
            </a:r>
            <a:r>
              <a:rPr lang="fr-FR" dirty="0" err="1"/>
              <a:t>Cheraga</a:t>
            </a:r>
            <a:r>
              <a:rPr lang="fr-FR" dirty="0"/>
              <a:t> </a:t>
            </a:r>
            <a:r>
              <a:rPr lang="fr-FR" dirty="0" smtClean="0"/>
              <a:t>et l’autre </a:t>
            </a:r>
            <a:r>
              <a:rPr lang="fr-FR" dirty="0"/>
              <a:t>le </a:t>
            </a:r>
            <a:r>
              <a:rPr lang="fr-FR" dirty="0" smtClean="0"/>
              <a:t>croit à </a:t>
            </a:r>
            <a:r>
              <a:rPr lang="fr-FR" dirty="0" err="1"/>
              <a:t>Dely</a:t>
            </a:r>
            <a:r>
              <a:rPr lang="fr-FR" dirty="0"/>
              <a:t> Brahim. </a:t>
            </a:r>
          </a:p>
          <a:p>
            <a:pPr marL="712788" indent="-255588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Une erreur substantielle :  </a:t>
            </a:r>
            <a:r>
              <a:rPr lang="fr-FR" dirty="0"/>
              <a:t>porte sur la qualité de l’objet du contrat.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Exemple : </a:t>
            </a:r>
            <a:r>
              <a:rPr lang="fr-FR" dirty="0" smtClean="0"/>
              <a:t>une </a:t>
            </a:r>
            <a:r>
              <a:rPr lang="fr-FR" dirty="0"/>
              <a:t>personne achète un terrain le pensant constructible alors qu’il ne l’ait pas. </a:t>
            </a:r>
            <a:endParaRPr lang="fr-FR" dirty="0" smtClean="0"/>
          </a:p>
          <a:p>
            <a:pPr marL="712788" indent="-255588" algn="just">
              <a:buNone/>
            </a:pPr>
            <a:endParaRPr lang="fr-FR" dirty="0"/>
          </a:p>
          <a:p>
            <a:pPr algn="just"/>
            <a:r>
              <a:rPr lang="fr-FR" dirty="0"/>
              <a:t>L’erreur frappe le contrat d’une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nullité relative : </a:t>
            </a:r>
            <a:r>
              <a:rPr lang="fr-FR" dirty="0"/>
              <a:t>si la personne à l’origine de l’erreur a commis une faute, la partie victime peut réclamer des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dommages et intérêts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algn="just">
              <a:buNone/>
            </a:pPr>
            <a:endParaRPr lang="fr-FR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fr-FR" dirty="0"/>
              <a:t>Il appartient à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celui qui se prévaut </a:t>
            </a:r>
            <a:r>
              <a:rPr lang="fr-FR" dirty="0"/>
              <a:t>de l’erreur d’en rapporter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la preuve. </a:t>
            </a:r>
          </a:p>
        </p:txBody>
      </p:sp>
    </p:spTree>
    <p:extLst>
      <p:ext uri="{BB962C8B-B14F-4D97-AF65-F5344CB8AC3E}">
        <p14:creationId xmlns:p14="http://schemas.microsoft.com/office/powerpoint/2010/main" val="11253068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95536" y="-99392"/>
            <a:ext cx="8229600" cy="1143000"/>
          </a:xfrm>
        </p:spPr>
        <p:txBody>
          <a:bodyPr/>
          <a:lstStyle/>
          <a:p>
            <a:pPr algn="r"/>
            <a:r>
              <a:rPr lang="fr-FR" dirty="0"/>
              <a:t>The </a:t>
            </a:r>
            <a:r>
              <a:rPr lang="fr-FR" dirty="0" err="1"/>
              <a:t>fr</a:t>
            </a:r>
            <a:r>
              <a:rPr lang="fr-FR" dirty="0" err="1">
                <a:solidFill>
                  <a:srgbClr val="00B050"/>
                </a:solidFill>
              </a:rPr>
              <a:t>a</a:t>
            </a:r>
            <a:r>
              <a:rPr lang="fr-FR" dirty="0" err="1"/>
              <a:t>ud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856056"/>
            <a:ext cx="7643762" cy="523724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Fraud is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an error caused by the other party's </a:t>
            </a:r>
            <a:r>
              <a:rPr lang="en-US" dirty="0"/>
              <a:t>fraudulent actions. </a:t>
            </a:r>
            <a:endParaRPr lang="en-US" dirty="0" smtClean="0"/>
          </a:p>
          <a:p>
            <a:pPr marL="82296" indent="0" algn="just">
              <a:buNone/>
            </a:pPr>
            <a:endParaRPr lang="en-US" dirty="0" smtClean="0"/>
          </a:p>
          <a:p>
            <a:pPr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Example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dirty="0"/>
              <a:t>purch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a</a:t>
            </a:r>
            <a:r>
              <a:rPr lang="en-US" dirty="0"/>
              <a:t>sing a used veh</a:t>
            </a:r>
            <a:r>
              <a:rPr lang="en-US" u="sng" dirty="0"/>
              <a:t>i</a:t>
            </a:r>
            <a:r>
              <a:rPr lang="en-US" dirty="0"/>
              <a:t>cle with 40,000 km on the odometer when it has actually traveled 100,000 km. </a:t>
            </a:r>
            <a:endParaRPr lang="en-US" dirty="0" smtClean="0"/>
          </a:p>
          <a:p>
            <a:pPr marL="82296" indent="0"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Fraud </a:t>
            </a:r>
            <a:r>
              <a:rPr lang="en-US" dirty="0"/>
              <a:t>is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distingu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shed as follows: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900113" indent="-282575" algn="just">
              <a:buFont typeface="Courier New" pitchFamily="49" charset="0"/>
              <a:buChar char="o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Principal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fraud: </a:t>
            </a:r>
            <a:r>
              <a:rPr lang="en-US" dirty="0"/>
              <a:t>without the fraudulent actions, the contract would not have been concluded.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Sanction: </a:t>
            </a:r>
            <a:r>
              <a:rPr lang="en-US" dirty="0"/>
              <a:t>relative nullity and award of damages. </a:t>
            </a:r>
            <a:endParaRPr lang="en-US" dirty="0" smtClean="0"/>
          </a:p>
          <a:p>
            <a:pPr marL="900113" indent="-282575" algn="just">
              <a:buFont typeface="Courier New" pitchFamily="49" charset="0"/>
              <a:buChar char="o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Incidental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fraud: </a:t>
            </a:r>
            <a:r>
              <a:rPr lang="en-US" dirty="0"/>
              <a:t>without the fraudulent actions, the contract would have been concluded but under different conditions.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Sanction: </a:t>
            </a:r>
            <a:r>
              <a:rPr lang="en-US" dirty="0"/>
              <a:t>award of damages.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22834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83568" y="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fr-FR" dirty="0"/>
              <a:t>V</a:t>
            </a:r>
            <a:r>
              <a:rPr lang="fr-FR" dirty="0">
                <a:effectLst/>
              </a:rPr>
              <a:t>io</a:t>
            </a:r>
            <a:r>
              <a:rPr lang="fr-FR" dirty="0"/>
              <a:t>lence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89248" y="1143518"/>
            <a:ext cx="7931224" cy="473375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Violence consists of the f</a:t>
            </a:r>
            <a:r>
              <a:rPr lang="en-US" u="sng" dirty="0"/>
              <a:t>e</a:t>
            </a:r>
            <a:r>
              <a:rPr lang="en-US" dirty="0"/>
              <a:t>ar of considerable harm that leads one party to enter into a contract. </a:t>
            </a:r>
            <a:endParaRPr lang="en-US" dirty="0" smtClean="0"/>
          </a:p>
          <a:p>
            <a:pPr marL="82296" indent="0"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Violence </a:t>
            </a:r>
            <a:r>
              <a:rPr lang="en-US" dirty="0"/>
              <a:t>can be physical or ps</a:t>
            </a:r>
            <a:r>
              <a:rPr lang="en-US" u="sng" dirty="0">
                <a:solidFill>
                  <a:srgbClr val="00B050"/>
                </a:solidFill>
              </a:rPr>
              <a:t>y</a:t>
            </a:r>
            <a:r>
              <a:rPr lang="en-US" dirty="0"/>
              <a:t>chological. The violence must be: </a:t>
            </a:r>
            <a:endParaRPr lang="en-US" dirty="0" smtClean="0"/>
          </a:p>
          <a:p>
            <a:pPr marL="1081088" indent="-282575"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Exerted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against the other party</a:t>
            </a:r>
            <a:r>
              <a:rPr lang="en-US" dirty="0"/>
              <a:t>, their spouse, ascendants, or descendants. </a:t>
            </a:r>
            <a:endParaRPr lang="en-US" dirty="0" smtClean="0"/>
          </a:p>
          <a:p>
            <a:pPr marL="1081088" indent="-282575"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Come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from the contracting party </a:t>
            </a:r>
            <a:r>
              <a:rPr lang="en-US" dirty="0"/>
              <a:t>or third parties. </a:t>
            </a:r>
            <a:endParaRPr lang="en-US" dirty="0" smtClean="0"/>
          </a:p>
          <a:p>
            <a:pPr marL="1081088" indent="-282575"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Be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unjust </a:t>
            </a:r>
            <a:r>
              <a:rPr lang="en-US" dirty="0"/>
              <a:t>or unlawful.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7152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792088" y="1340768"/>
            <a:ext cx="9036496" cy="4683976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en-US" b="1" dirty="0" smtClean="0"/>
              <a:t>Semester </a:t>
            </a:r>
            <a:r>
              <a:rPr lang="en-US" b="1" dirty="0"/>
              <a:t>1 –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Theory of Contract and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Liability</a:t>
            </a:r>
            <a:endParaRPr lang="fr-FR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642937" indent="0">
              <a:buNone/>
            </a:pPr>
            <a:endParaRPr lang="fr-FR" b="1" dirty="0">
              <a:solidFill>
                <a:schemeClr val="accent3">
                  <a:lumMod val="75000"/>
                </a:schemeClr>
              </a:solidFill>
            </a:endParaRPr>
          </a:p>
          <a:p>
            <a:pPr marL="898525" indent="-255588"/>
            <a:r>
              <a:rPr lang="en-US" b="1" dirty="0" smtClean="0"/>
              <a:t>Course </a:t>
            </a:r>
            <a:r>
              <a:rPr lang="en-US" b="1" dirty="0"/>
              <a:t>1: </a:t>
            </a:r>
            <a:r>
              <a:rPr lang="en-US" dirty="0"/>
              <a:t>Introduction to Contract Law</a:t>
            </a:r>
            <a:endParaRPr lang="fr-FR" dirty="0"/>
          </a:p>
          <a:p>
            <a:pPr marL="898525" indent="-255588"/>
            <a:r>
              <a:rPr lang="en-US" b="1" dirty="0"/>
              <a:t>Course 2: </a:t>
            </a:r>
            <a:r>
              <a:rPr lang="en-US" dirty="0"/>
              <a:t>The Concept of Contract</a:t>
            </a:r>
            <a:endParaRPr lang="fr-FR" dirty="0"/>
          </a:p>
          <a:p>
            <a:pPr marL="898525" indent="-255588"/>
            <a:r>
              <a:rPr lang="en-US" b="1" dirty="0"/>
              <a:t>Course 3: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Form</a:t>
            </a:r>
            <a:r>
              <a:rPr lang="en-US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tion of the Contract</a:t>
            </a:r>
            <a:endParaRPr lang="fr-F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898525" indent="-255588"/>
            <a:r>
              <a:rPr lang="en-US" b="1" dirty="0"/>
              <a:t>Course 4: </a:t>
            </a:r>
            <a:r>
              <a:rPr lang="en-US" dirty="0"/>
              <a:t>Proofs of Contracts</a:t>
            </a:r>
            <a:endParaRPr lang="fr-FR" dirty="0"/>
          </a:p>
          <a:p>
            <a:pPr marL="898525" indent="-255588"/>
            <a:r>
              <a:rPr lang="en-US" b="1" dirty="0"/>
              <a:t>Course 5: </a:t>
            </a:r>
            <a:r>
              <a:rPr lang="en-US" dirty="0"/>
              <a:t>Contractual Liability</a:t>
            </a:r>
            <a:endParaRPr lang="fr-FR" dirty="0"/>
          </a:p>
          <a:p>
            <a:pPr marL="898525" indent="-255588"/>
            <a:r>
              <a:rPr lang="en-US" b="1" dirty="0"/>
              <a:t>Course 6: </a:t>
            </a:r>
            <a:r>
              <a:rPr lang="en-US" dirty="0"/>
              <a:t>Tor</a:t>
            </a:r>
            <a:r>
              <a:rPr lang="en-US" u="sng" dirty="0">
                <a:solidFill>
                  <a:schemeClr val="accent6"/>
                </a:solidFill>
              </a:rPr>
              <a:t>t</a:t>
            </a:r>
            <a:r>
              <a:rPr lang="en-US" dirty="0"/>
              <a:t>ious </a:t>
            </a:r>
            <a:r>
              <a:rPr lang="en-US" dirty="0" smtClean="0"/>
              <a:t>Liability: General Regime</a:t>
            </a:r>
            <a:endParaRPr lang="fr-FR" dirty="0"/>
          </a:p>
          <a:p>
            <a:pPr marL="898525" indent="-255588"/>
            <a:r>
              <a:rPr lang="en-US" b="1" dirty="0"/>
              <a:t>Course 7: </a:t>
            </a:r>
            <a:r>
              <a:rPr lang="en-US" dirty="0"/>
              <a:t>Tortious </a:t>
            </a:r>
            <a:r>
              <a:rPr lang="en-US" dirty="0" smtClean="0"/>
              <a:t>Liability: Special Regimes</a:t>
            </a:r>
            <a:endParaRPr lang="fr-FR" dirty="0"/>
          </a:p>
          <a:p>
            <a:pPr marL="898525" indent="-255588"/>
            <a:r>
              <a:rPr lang="en-US" b="1" dirty="0"/>
              <a:t>Course 8: </a:t>
            </a:r>
            <a:r>
              <a:rPr lang="en-US" dirty="0"/>
              <a:t>Professional Liability</a:t>
            </a:r>
            <a:endParaRPr lang="fr-FR" dirty="0"/>
          </a:p>
          <a:p>
            <a:pPr marL="898525" indent="-255588"/>
            <a:r>
              <a:rPr lang="en-US" b="1" dirty="0"/>
              <a:t>Course 9: </a:t>
            </a:r>
            <a:r>
              <a:rPr lang="en-US" dirty="0"/>
              <a:t>Amicable Settlement of Contractual Disputes</a:t>
            </a:r>
            <a:endParaRPr lang="fr-FR" dirty="0"/>
          </a:p>
          <a:p>
            <a:pPr marL="898525" indent="-255588"/>
            <a:r>
              <a:rPr lang="en-US" b="1" dirty="0"/>
              <a:t>Course 10: </a:t>
            </a:r>
            <a:r>
              <a:rPr lang="en-US" dirty="0"/>
              <a:t>Judicial Settlement of Contractual </a:t>
            </a:r>
            <a:r>
              <a:rPr lang="en-US" dirty="0" smtClean="0"/>
              <a:t>Disputes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Syllabus of the Module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fr-FR" sz="3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000" dirty="0">
                <a:solidFill>
                  <a:schemeClr val="accent1">
                    <a:lumMod val="75000"/>
                  </a:schemeClr>
                </a:solidFill>
              </a:rPr>
              <a:t>Contracts and Liability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fr-FR" sz="3000" dirty="0">
                <a:solidFill>
                  <a:schemeClr val="accent1">
                    <a:lumMod val="75000"/>
                  </a:schemeClr>
                </a:solidFill>
              </a:rPr>
            </a:br>
            <a:endParaRPr lang="fr-FR" sz="3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8453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466408" y="-99392"/>
            <a:ext cx="7498080" cy="1143000"/>
          </a:xfrm>
        </p:spPr>
        <p:txBody>
          <a:bodyPr>
            <a:normAutofit/>
          </a:bodyPr>
          <a:lstStyle/>
          <a:p>
            <a:pPr algn="r"/>
            <a:r>
              <a:rPr lang="fr-FR" dirty="0" err="1"/>
              <a:t>Examples</a:t>
            </a:r>
            <a:r>
              <a:rPr lang="fr-FR" dirty="0"/>
              <a:t> of </a:t>
            </a:r>
            <a:r>
              <a:rPr lang="fr-FR" dirty="0" err="1"/>
              <a:t>l</a:t>
            </a:r>
            <a:r>
              <a:rPr lang="fr-FR" dirty="0" err="1">
                <a:solidFill>
                  <a:srgbClr val="00B050"/>
                </a:solidFill>
              </a:rPr>
              <a:t>a</a:t>
            </a:r>
            <a:r>
              <a:rPr lang="fr-FR" dirty="0" err="1"/>
              <a:t>wful</a:t>
            </a:r>
            <a:r>
              <a:rPr lang="fr-FR" dirty="0"/>
              <a:t> pressure: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 property is threatened with expropriation</a:t>
            </a:r>
            <a:r>
              <a:rPr lang="en-US" dirty="0"/>
              <a:t>, and the owner enters into an amicable sale with the expropriating authority at a low price. </a:t>
            </a:r>
            <a:endParaRPr lang="en-US" dirty="0" smtClean="0"/>
          </a:p>
          <a:p>
            <a:pPr marL="82296" indent="0" algn="just">
              <a:buNone/>
            </a:pPr>
            <a:endParaRPr lang="en-US" dirty="0" smtClean="0"/>
          </a:p>
          <a:p>
            <a:pPr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An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employee embezzles funds from the company where he works</a:t>
            </a:r>
            <a:r>
              <a:rPr lang="en-US" dirty="0"/>
              <a:t>, and the employer demands his resignation under threat of criminal charges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91878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95536" y="-171400"/>
            <a:ext cx="8229600" cy="1143000"/>
          </a:xfrm>
        </p:spPr>
        <p:txBody>
          <a:bodyPr/>
          <a:lstStyle/>
          <a:p>
            <a:pPr algn="r"/>
            <a:r>
              <a:rPr lang="fr-FR" dirty="0" err="1">
                <a:solidFill>
                  <a:schemeClr val="accent3">
                    <a:lumMod val="75000"/>
                  </a:schemeClr>
                </a:solidFill>
              </a:rPr>
              <a:t>Unconscionability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27584" y="642918"/>
            <a:ext cx="7830612" cy="564360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fr-FR" dirty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unconscionabilité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smtClean="0"/>
              <a:t>is </a:t>
            </a:r>
            <a:r>
              <a:rPr lang="en-US" dirty="0"/>
              <a:t>an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imbalance in the parties' performance </a:t>
            </a:r>
            <a:r>
              <a:rPr lang="en-US" dirty="0"/>
              <a:t>that existed at the time the contract was entered into. </a:t>
            </a:r>
            <a:endParaRPr lang="en-US" dirty="0" smtClean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dirty="0" smtClean="0"/>
              <a:t>An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imbalance in performance </a:t>
            </a:r>
            <a:r>
              <a:rPr lang="en-US" dirty="0"/>
              <a:t>alone does not allow for nullity or adjustment of performance: Some people may agr</a:t>
            </a:r>
            <a:r>
              <a:rPr lang="en-US" u="sng" dirty="0"/>
              <a:t>e</a:t>
            </a:r>
            <a:r>
              <a:rPr lang="en-US" dirty="0"/>
              <a:t>e to pay more or less for a performance than its value. </a:t>
            </a:r>
            <a:endParaRPr lang="en-US" dirty="0" smtClean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Examples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081088" indent="-282575" algn="just">
              <a:spcBef>
                <a:spcPts val="800"/>
              </a:spcBef>
              <a:spcAft>
                <a:spcPts val="800"/>
              </a:spcAft>
              <a:buFont typeface="Courier New" pitchFamily="49" charset="0"/>
              <a:buChar char="o"/>
            </a:pPr>
            <a:r>
              <a:rPr lang="en-US" dirty="0" smtClean="0"/>
              <a:t>A </a:t>
            </a:r>
            <a:r>
              <a:rPr lang="en-US" dirty="0"/>
              <a:t>buyer pays 4 million DA for a car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when its value is</a:t>
            </a:r>
            <a:r>
              <a:rPr lang="en-US" dirty="0"/>
              <a:t> 2 million. </a:t>
            </a:r>
            <a:endParaRPr lang="en-US" dirty="0" smtClean="0"/>
          </a:p>
          <a:p>
            <a:pPr marL="1081088" indent="-282575" algn="just">
              <a:spcBef>
                <a:spcPts val="800"/>
              </a:spcBef>
              <a:spcAft>
                <a:spcPts val="800"/>
              </a:spcAft>
              <a:buFont typeface="Courier New" pitchFamily="49" charset="0"/>
              <a:buChar char="o"/>
            </a:pPr>
            <a:r>
              <a:rPr lang="en-US" dirty="0" smtClean="0"/>
              <a:t>A </a:t>
            </a:r>
            <a:r>
              <a:rPr lang="en-US" dirty="0"/>
              <a:t>seller sells a building for 5 million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DA when its value is </a:t>
            </a:r>
            <a:r>
              <a:rPr lang="en-US" dirty="0"/>
              <a:t>10 million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533525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043608" y="357174"/>
            <a:ext cx="7643192" cy="1143000"/>
          </a:xfrm>
        </p:spPr>
        <p:txBody>
          <a:bodyPr>
            <a:noAutofit/>
          </a:bodyPr>
          <a:lstStyle/>
          <a:p>
            <a:pPr algn="r"/>
            <a:r>
              <a:rPr lang="en-US" sz="3200" dirty="0"/>
              <a:t>The injury may be grounds for nullity in the case of abuse by the beneficiary:</a:t>
            </a:r>
            <a:endParaRPr lang="fr-FR" sz="3000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689119"/>
            <a:ext cx="8229600" cy="4525963"/>
          </a:xfrm>
        </p:spPr>
        <p:txBody>
          <a:bodyPr>
            <a:normAutofit lnSpcReduction="10000"/>
          </a:bodyPr>
          <a:lstStyle/>
          <a:p>
            <a:pPr marL="900113" indent="0"/>
            <a:r>
              <a:rPr lang="en-US" dirty="0"/>
              <a:t>weaknesses, </a:t>
            </a:r>
            <a:endParaRPr lang="en-US" dirty="0" smtClean="0"/>
          </a:p>
          <a:p>
            <a:pPr marL="900113" indent="0"/>
            <a:r>
              <a:rPr lang="en-US" dirty="0" smtClean="0"/>
              <a:t>age</a:t>
            </a:r>
            <a:r>
              <a:rPr lang="en-US" dirty="0"/>
              <a:t>, </a:t>
            </a:r>
            <a:endParaRPr lang="en-US" dirty="0" smtClean="0"/>
          </a:p>
          <a:p>
            <a:pPr marL="900113" indent="0"/>
            <a:r>
              <a:rPr lang="en-US" dirty="0" smtClean="0"/>
              <a:t>inexperience</a:t>
            </a:r>
            <a:r>
              <a:rPr lang="en-US" dirty="0"/>
              <a:t>, </a:t>
            </a:r>
            <a:endParaRPr lang="en-US" dirty="0" smtClean="0"/>
          </a:p>
          <a:p>
            <a:pPr marL="900113" indent="0"/>
            <a:r>
              <a:rPr lang="en-US" dirty="0" smtClean="0"/>
              <a:t>passions </a:t>
            </a:r>
            <a:r>
              <a:rPr lang="en-US" dirty="0"/>
              <a:t>of the injured party. </a:t>
            </a:r>
            <a:endParaRPr lang="en-US" dirty="0" smtClean="0"/>
          </a:p>
          <a:p>
            <a:pPr marL="900113" indent="0">
              <a:buNone/>
            </a:pPr>
            <a:endParaRPr lang="en-US" dirty="0" smtClean="0"/>
          </a:p>
          <a:p>
            <a:pPr marL="982663" indent="-255588"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Example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dirty="0"/>
              <a:t>a contract for the transfer of company shares under very advantageous conditions for the seller, which affected young and inexperienced buyers.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2621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-71470" y="185737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Third: The object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the cause</a:t>
            </a:r>
            <a:r>
              <a:rPr lang="fr-FR" dirty="0">
                <a:effectLst/>
              </a:rPr>
              <a:t/>
            </a:r>
            <a:br>
              <a:rPr lang="fr-FR" dirty="0">
                <a:effectLst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650007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-71462"/>
            <a:ext cx="8229600" cy="1143000"/>
          </a:xfrm>
        </p:spPr>
        <p:txBody>
          <a:bodyPr/>
          <a:lstStyle/>
          <a:p>
            <a:pPr algn="r"/>
            <a:r>
              <a:rPr lang="en-US" dirty="0"/>
              <a:t>Th</a:t>
            </a:r>
            <a:r>
              <a:rPr lang="en-US" u="sng" dirty="0"/>
              <a:t>e</a:t>
            </a:r>
            <a:r>
              <a:rPr lang="en-US" dirty="0"/>
              <a:t> object of the contract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28641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The purpose of the contract consists of the main obligations of the contract. </a:t>
            </a:r>
            <a:endParaRPr lang="en-US" dirty="0" smtClean="0"/>
          </a:p>
          <a:p>
            <a:pPr marL="82296" indent="0"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purpose must be: </a:t>
            </a:r>
            <a:endParaRPr lang="en-US" dirty="0" smtClean="0"/>
          </a:p>
          <a:p>
            <a:pPr marL="900113" indent="-282575"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In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commerce: </a:t>
            </a:r>
            <a:r>
              <a:rPr lang="en-US" dirty="0" smtClean="0"/>
              <a:t>selling </a:t>
            </a:r>
            <a:r>
              <a:rPr lang="en-US" dirty="0"/>
              <a:t>drugs. </a:t>
            </a:r>
            <a:endParaRPr lang="en-US" dirty="0" smtClean="0"/>
          </a:p>
          <a:p>
            <a:pPr marL="900113" indent="-282575"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Possible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dirty="0"/>
              <a:t>Contrary: selling a business that does not belong to the seller. </a:t>
            </a:r>
            <a:endParaRPr lang="en-US" dirty="0" smtClean="0"/>
          </a:p>
          <a:p>
            <a:pPr marL="900113" indent="-282575"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Determined </a:t>
            </a:r>
            <a:r>
              <a:rPr lang="en-US" dirty="0"/>
              <a:t>or determinable: Contrary: establishing an employment contract without determining the remuneration.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2861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428612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fr-FR" dirty="0"/>
              <a:t>The cause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1285860"/>
            <a:ext cx="7687166" cy="480743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The cause is defined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as the performance of the contracting</a:t>
            </a:r>
            <a:r>
              <a:rPr lang="en-US" dirty="0"/>
              <a:t> party. </a:t>
            </a:r>
            <a:endParaRPr lang="en-US" dirty="0" smtClean="0"/>
          </a:p>
          <a:p>
            <a:pPr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Examples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081088" indent="-282575" algn="just">
              <a:buFont typeface="Courier New" pitchFamily="49" charset="0"/>
              <a:buChar char="o"/>
            </a:pPr>
            <a:r>
              <a:rPr lang="en-US" dirty="0" smtClean="0"/>
              <a:t>A </a:t>
            </a:r>
            <a:r>
              <a:rPr lang="en-US" dirty="0"/>
              <a:t>person sells a house to receive a price; </a:t>
            </a:r>
            <a:endParaRPr lang="en-US" dirty="0" smtClean="0"/>
          </a:p>
          <a:p>
            <a:pPr marL="1081088" indent="-282575" algn="just">
              <a:buFont typeface="Courier New" pitchFamily="49" charset="0"/>
              <a:buChar char="o"/>
            </a:pPr>
            <a:r>
              <a:rPr lang="en-US" dirty="0" smtClean="0"/>
              <a:t>A </a:t>
            </a:r>
            <a:r>
              <a:rPr lang="en-US" dirty="0"/>
              <a:t>person buys land to build a house on. </a:t>
            </a:r>
            <a:endParaRPr lang="en-US" dirty="0" smtClean="0"/>
          </a:p>
          <a:p>
            <a:pPr marL="82296" indent="0"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contract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may be voided for: </a:t>
            </a:r>
          </a:p>
          <a:p>
            <a:pPr marL="900113" indent="-282575"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lack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of cause:</a:t>
            </a:r>
            <a:r>
              <a:rPr lang="en-US" dirty="0"/>
              <a:t> for example, land that cannot be built on. </a:t>
            </a:r>
          </a:p>
          <a:p>
            <a:pPr marL="900113" indent="-282575"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unlawful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cause: </a:t>
            </a:r>
            <a:r>
              <a:rPr lang="en-US" dirty="0"/>
              <a:t>for example, renting a house for the purpose of drug trafficking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277697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Sources: 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indent="0">
              <a:buFont typeface="Wingdings" pitchFamily="2" charset="2"/>
              <a:buChar char="§"/>
            </a:pPr>
            <a:r>
              <a:rPr lang="fr-FR" dirty="0" smtClean="0"/>
              <a:t>Philippe Denis, </a:t>
            </a:r>
            <a:r>
              <a:rPr lang="fr-FR" i="1" dirty="0" smtClean="0">
                <a:solidFill>
                  <a:schemeClr val="bg2">
                    <a:lumMod val="50000"/>
                  </a:schemeClr>
                </a:solidFill>
              </a:rPr>
              <a:t>Eléments de droit des contrats</a:t>
            </a:r>
            <a:r>
              <a:rPr lang="fr-FR" dirty="0" smtClean="0"/>
              <a:t>, https://philippelaw.eu/fr/elements-de-droit-des-contrats/.</a:t>
            </a:r>
          </a:p>
          <a:p>
            <a:pPr marL="357188" indent="0">
              <a:buFont typeface="Wingdings" pitchFamily="2" charset="2"/>
              <a:buChar char="§"/>
            </a:pPr>
            <a:endParaRPr lang="fr-FR" dirty="0" smtClean="0"/>
          </a:p>
          <a:p>
            <a:pPr marL="357188" indent="0">
              <a:buFont typeface="Wingdings" pitchFamily="2" charset="2"/>
              <a:buChar char="§"/>
            </a:pPr>
            <a:r>
              <a:rPr lang="fr-FR" dirty="0" err="1" smtClean="0"/>
              <a:t>Toualbi</a:t>
            </a:r>
            <a:r>
              <a:rPr lang="fr-FR" dirty="0" smtClean="0"/>
              <a:t> </a:t>
            </a:r>
            <a:r>
              <a:rPr lang="fr-FR" dirty="0" err="1" smtClean="0"/>
              <a:t>Issam</a:t>
            </a:r>
            <a:r>
              <a:rPr lang="fr-FR" dirty="0" smtClean="0"/>
              <a:t>, </a:t>
            </a:r>
            <a:r>
              <a:rPr lang="fr-FR" i="1" dirty="0" smtClean="0">
                <a:solidFill>
                  <a:schemeClr val="bg2">
                    <a:lumMod val="50000"/>
                  </a:schemeClr>
                </a:solidFill>
              </a:rPr>
              <a:t>Introduction au droit</a:t>
            </a:r>
            <a:r>
              <a:rPr lang="fr-FR" dirty="0" smtClean="0"/>
              <a:t>, Editions Houma, Alger, 2018.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28420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Sources: 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indent="0">
              <a:buFont typeface="Wingdings" pitchFamily="2" charset="2"/>
              <a:buChar char="§"/>
            </a:pPr>
            <a:r>
              <a:rPr lang="fr-FR" dirty="0" smtClean="0"/>
              <a:t>Philippe Denis, </a:t>
            </a:r>
            <a:r>
              <a:rPr lang="fr-FR" i="1" dirty="0" smtClean="0">
                <a:solidFill>
                  <a:schemeClr val="bg2">
                    <a:lumMod val="50000"/>
                  </a:schemeClr>
                </a:solidFill>
              </a:rPr>
              <a:t>Eléments de droit des contrats</a:t>
            </a:r>
            <a:r>
              <a:rPr lang="fr-FR" dirty="0" smtClean="0"/>
              <a:t>, https://philippelaw.eu/fr/elements-de-droit-des-contrats/.</a:t>
            </a:r>
          </a:p>
          <a:p>
            <a:pPr marL="357188" indent="0">
              <a:buFont typeface="Wingdings" pitchFamily="2" charset="2"/>
              <a:buChar char="§"/>
            </a:pPr>
            <a:endParaRPr lang="fr-FR" dirty="0" smtClean="0"/>
          </a:p>
          <a:p>
            <a:pPr marL="357188" indent="0">
              <a:buFont typeface="Wingdings" pitchFamily="2" charset="2"/>
              <a:buChar char="§"/>
            </a:pPr>
            <a:r>
              <a:rPr lang="fr-FR" dirty="0" err="1" smtClean="0"/>
              <a:t>Toualbi</a:t>
            </a:r>
            <a:r>
              <a:rPr lang="fr-FR" dirty="0" smtClean="0"/>
              <a:t> </a:t>
            </a:r>
            <a:r>
              <a:rPr lang="fr-FR" dirty="0" err="1" smtClean="0"/>
              <a:t>Issam</a:t>
            </a:r>
            <a:r>
              <a:rPr lang="fr-FR" dirty="0" smtClean="0"/>
              <a:t>, </a:t>
            </a:r>
            <a:r>
              <a:rPr lang="fr-FR" i="1" dirty="0" smtClean="0">
                <a:solidFill>
                  <a:schemeClr val="bg2">
                    <a:lumMod val="50000"/>
                  </a:schemeClr>
                </a:solidFill>
              </a:rPr>
              <a:t>Introduction au droit</a:t>
            </a:r>
            <a:r>
              <a:rPr lang="fr-FR" dirty="0" smtClean="0"/>
              <a:t>, Editions Houma, Alger, 2018.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18762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sz="4400" dirty="0">
                <a:solidFill>
                  <a:schemeClr val="accent2">
                    <a:lumMod val="75000"/>
                  </a:schemeClr>
                </a:solidFill>
              </a:rPr>
              <a:t>Course 3</a:t>
            </a:r>
            <a:br>
              <a:rPr lang="fr-FR" sz="44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4000" dirty="0"/>
              <a:t>Form</a:t>
            </a:r>
            <a:r>
              <a:rPr lang="en-US" sz="4000" u="sng" dirty="0"/>
              <a:t>a</a:t>
            </a:r>
            <a:r>
              <a:rPr lang="en-US" sz="4000" dirty="0"/>
              <a:t>tion of the Contract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403648" y="1711349"/>
            <a:ext cx="8686800" cy="4525963"/>
          </a:xfrm>
        </p:spPr>
        <p:txBody>
          <a:bodyPr>
            <a:normAutofit fontScale="92500" lnSpcReduction="10000"/>
          </a:bodyPr>
          <a:lstStyle/>
          <a:p>
            <a:pPr marL="176213" indent="0">
              <a:buNone/>
            </a:pP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1. Preliminary 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</a:rPr>
              <a:t>Stages of the Contract </a:t>
            </a:r>
          </a:p>
          <a:p>
            <a:pPr marL="712788" indent="0">
              <a:buNone/>
            </a:pPr>
            <a:r>
              <a:rPr lang="en-US" sz="2800" dirty="0" smtClean="0"/>
              <a:t>a. Negotiations</a:t>
            </a:r>
            <a:r>
              <a:rPr lang="en-US" sz="2800" dirty="0"/>
              <a:t>, </a:t>
            </a:r>
            <a:endParaRPr lang="en-US" sz="2800" dirty="0" smtClean="0"/>
          </a:p>
          <a:p>
            <a:pPr marL="712788" indent="0">
              <a:buNone/>
            </a:pPr>
            <a:r>
              <a:rPr lang="en-US" sz="2800" dirty="0" smtClean="0"/>
              <a:t>b</a:t>
            </a:r>
            <a:r>
              <a:rPr lang="en-US" sz="2800" dirty="0"/>
              <a:t>. Preliminary Agreements, </a:t>
            </a:r>
            <a:endParaRPr lang="en-US" sz="2800" dirty="0" smtClean="0"/>
          </a:p>
          <a:p>
            <a:pPr marL="712788" indent="0">
              <a:buNone/>
            </a:pPr>
            <a:r>
              <a:rPr lang="en-US" sz="2800" dirty="0" smtClean="0"/>
              <a:t>c</a:t>
            </a:r>
            <a:r>
              <a:rPr lang="en-US" sz="2800" dirty="0"/>
              <a:t>. Letters of Intent, </a:t>
            </a:r>
            <a:endParaRPr lang="en-US" sz="2800" dirty="0" smtClean="0"/>
          </a:p>
          <a:p>
            <a:pPr marL="712788" indent="0">
              <a:buNone/>
            </a:pPr>
            <a:r>
              <a:rPr lang="en-US" sz="2800" dirty="0" smtClean="0"/>
              <a:t>d</a:t>
            </a:r>
            <a:r>
              <a:rPr lang="en-US" sz="2800" dirty="0"/>
              <a:t>. Agreements in Principle. </a:t>
            </a:r>
            <a:endParaRPr lang="en-US" sz="2800" dirty="0" smtClean="0"/>
          </a:p>
          <a:p>
            <a:pPr marL="176213" indent="0">
              <a:buNone/>
            </a:pPr>
            <a:endParaRPr lang="en-US" sz="2800" dirty="0" smtClean="0"/>
          </a:p>
          <a:p>
            <a:pPr marL="176213" indent="0">
              <a:buNone/>
            </a:pP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2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</a:rPr>
              <a:t>. Conditions of Contract Validity </a:t>
            </a:r>
            <a:endParaRPr lang="en-US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719138" indent="0">
              <a:buNone/>
            </a:pPr>
            <a:r>
              <a:rPr lang="en-US" sz="2800" dirty="0" smtClean="0"/>
              <a:t>a. Cap</a:t>
            </a:r>
            <a:r>
              <a:rPr lang="en-US" sz="2800" dirty="0" smtClean="0">
                <a:solidFill>
                  <a:srgbClr val="00B050"/>
                </a:solidFill>
              </a:rPr>
              <a:t>a</a:t>
            </a:r>
            <a:r>
              <a:rPr lang="en-US" sz="2800" dirty="0" smtClean="0"/>
              <a:t>city </a:t>
            </a:r>
            <a:r>
              <a:rPr lang="en-US" sz="2800" dirty="0"/>
              <a:t>to Contract, </a:t>
            </a:r>
            <a:endParaRPr lang="en-US" sz="2800" dirty="0" smtClean="0"/>
          </a:p>
          <a:p>
            <a:pPr marL="719138" indent="0">
              <a:buNone/>
            </a:pPr>
            <a:r>
              <a:rPr lang="en-US" sz="2800" dirty="0" smtClean="0"/>
              <a:t>b</a:t>
            </a:r>
            <a:r>
              <a:rPr lang="en-US" sz="2800" dirty="0"/>
              <a:t>. Consent, </a:t>
            </a:r>
            <a:endParaRPr lang="en-US" sz="2800" dirty="0" smtClean="0"/>
          </a:p>
          <a:p>
            <a:pPr marL="719138" indent="0">
              <a:buNone/>
            </a:pPr>
            <a:r>
              <a:rPr lang="en-US" sz="2800" dirty="0" smtClean="0"/>
              <a:t>c</a:t>
            </a:r>
            <a:r>
              <a:rPr lang="en-US" sz="2800" dirty="0"/>
              <a:t>. Purpose and Cause</a:t>
            </a:r>
            <a:endParaRPr lang="fr-FR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52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71406" y="1928810"/>
            <a:ext cx="8229600" cy="1143000"/>
          </a:xfrm>
        </p:spPr>
        <p:txBody>
          <a:bodyPr>
            <a:normAutofit fontScale="90000"/>
          </a:bodyPr>
          <a:lstStyle/>
          <a:p>
            <a:pPr marL="176213" indent="0" algn="r"/>
            <a:r>
              <a:rPr lang="en-US" sz="4400" dirty="0" smtClean="0">
                <a:solidFill>
                  <a:schemeClr val="accent3">
                    <a:lumMod val="75000"/>
                  </a:schemeClr>
                </a:solidFill>
              </a:rPr>
              <a:t>1. Preliminary </a:t>
            </a:r>
            <a:r>
              <a:rPr lang="en-US" sz="4400" dirty="0">
                <a:solidFill>
                  <a:schemeClr val="accent3">
                    <a:lumMod val="75000"/>
                  </a:schemeClr>
                </a:solidFill>
              </a:rPr>
              <a:t>Stages </a:t>
            </a:r>
            <a:r>
              <a:rPr lang="en-US" sz="44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n-US" sz="44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US" sz="4400" dirty="0" smtClean="0">
                <a:solidFill>
                  <a:schemeClr val="accent3">
                    <a:lumMod val="75000"/>
                  </a:schemeClr>
                </a:solidFill>
              </a:rPr>
              <a:t>of </a:t>
            </a:r>
            <a:r>
              <a:rPr lang="en-US" sz="4400" dirty="0">
                <a:solidFill>
                  <a:schemeClr val="accent3">
                    <a:lumMod val="75000"/>
                  </a:schemeClr>
                </a:solidFill>
              </a:rPr>
              <a:t>the Contract </a:t>
            </a:r>
            <a:endParaRPr lang="en-US" sz="44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808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14282" y="714364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err="1">
                <a:effectLst/>
              </a:rPr>
              <a:t>Pre-contract</a:t>
            </a:r>
            <a:r>
              <a:rPr lang="fr-FR" dirty="0">
                <a:effectLst/>
              </a:rPr>
              <a:t> </a:t>
            </a:r>
            <a:r>
              <a:rPr lang="fr-FR" dirty="0" err="1">
                <a:effectLst/>
              </a:rPr>
              <a:t>steps</a:t>
            </a:r>
            <a:r>
              <a:rPr lang="fr-FR" dirty="0">
                <a:effectLst/>
              </a:rPr>
              <a:t> </a:t>
            </a:r>
            <a:r>
              <a:rPr lang="fr-FR" dirty="0" err="1">
                <a:effectLst/>
              </a:rPr>
              <a:t>may</a:t>
            </a:r>
            <a:r>
              <a:rPr lang="fr-FR" dirty="0">
                <a:effectLst/>
              </a:rPr>
              <a:t> </a:t>
            </a:r>
            <a:r>
              <a:rPr lang="fr-FR" dirty="0" err="1">
                <a:effectLst/>
              </a:rPr>
              <a:t>include</a:t>
            </a:r>
            <a:r>
              <a:rPr lang="fr-FR" dirty="0">
                <a:effectLst/>
              </a:rPr>
              <a:t>:</a:t>
            </a:r>
            <a:br>
              <a:rPr lang="fr-FR" dirty="0">
                <a:effectLst/>
              </a:rPr>
            </a:br>
            <a:r>
              <a:rPr lang="fr-FR" dirty="0">
                <a:effectLst/>
              </a:rPr>
              <a:t/>
            </a:r>
            <a:br>
              <a:rPr lang="fr-FR" dirty="0">
                <a:effectLst/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403648" y="1772816"/>
            <a:ext cx="8229600" cy="4525963"/>
          </a:xfrm>
        </p:spPr>
        <p:txBody>
          <a:bodyPr/>
          <a:lstStyle/>
          <a:p>
            <a:pPr marL="712788" indent="0">
              <a:buNone/>
            </a:pPr>
            <a:r>
              <a:rPr lang="en-US" dirty="0"/>
              <a:t>a. Negotiations, </a:t>
            </a:r>
          </a:p>
          <a:p>
            <a:pPr marL="712788" indent="0">
              <a:buNone/>
            </a:pPr>
            <a:r>
              <a:rPr lang="en-US" dirty="0"/>
              <a:t>b. Preliminary Agreements, </a:t>
            </a:r>
          </a:p>
          <a:p>
            <a:pPr marL="712788" indent="0">
              <a:buNone/>
            </a:pPr>
            <a:r>
              <a:rPr lang="en-US" dirty="0"/>
              <a:t>c. Letters of Intent, </a:t>
            </a:r>
          </a:p>
          <a:p>
            <a:pPr marL="712788" indent="0">
              <a:buNone/>
            </a:pPr>
            <a:r>
              <a:rPr lang="en-US" dirty="0"/>
              <a:t>d. Agreements in Principle.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73037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18864" y="-99392"/>
            <a:ext cx="8229600" cy="1143000"/>
          </a:xfrm>
        </p:spPr>
        <p:txBody>
          <a:bodyPr>
            <a:normAutofit/>
          </a:bodyPr>
          <a:lstStyle/>
          <a:p>
            <a:pPr marL="715963" algn="r"/>
            <a:r>
              <a:rPr lang="en-US" dirty="0" smtClean="0"/>
              <a:t>a. Negotiations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971600" y="948620"/>
            <a:ext cx="7758604" cy="550471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/>
              <a:t>Contracts are often prec</a:t>
            </a:r>
            <a:r>
              <a:rPr lang="en-US" u="sng" dirty="0"/>
              <a:t>e</a:t>
            </a:r>
            <a:r>
              <a:rPr lang="en-US" dirty="0"/>
              <a:t>ded by sometimes lengthy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negotiations. </a:t>
            </a:r>
            <a:r>
              <a:rPr lang="en-US" dirty="0"/>
              <a:t>The parties discuss the dr</a:t>
            </a:r>
            <a:r>
              <a:rPr lang="en-US" dirty="0">
                <a:solidFill>
                  <a:srgbClr val="00B050"/>
                </a:solidFill>
              </a:rPr>
              <a:t>a</a:t>
            </a:r>
            <a:r>
              <a:rPr lang="en-US" dirty="0"/>
              <a:t>ft contract and exchange their views on the obligations. </a:t>
            </a:r>
            <a:endParaRPr lang="en-US" dirty="0" smtClean="0"/>
          </a:p>
          <a:p>
            <a:pPr marL="82296" indent="0" algn="just">
              <a:buNone/>
            </a:pPr>
            <a:endParaRPr lang="en-US" sz="1300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negotiations do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not constitute a contract</a:t>
            </a:r>
            <a:r>
              <a:rPr lang="en-US" dirty="0"/>
              <a:t>, but can produce l</a:t>
            </a:r>
            <a:r>
              <a:rPr lang="en-US" u="sng" dirty="0"/>
              <a:t>e</a:t>
            </a:r>
            <a:r>
              <a:rPr lang="en-US" dirty="0"/>
              <a:t>gal effects by: </a:t>
            </a:r>
            <a:endParaRPr lang="en-US" dirty="0" smtClean="0"/>
          </a:p>
          <a:p>
            <a:pPr marL="82296" indent="0" algn="just">
              <a:buNone/>
            </a:pPr>
            <a:endParaRPr lang="en-US" sz="600" dirty="0" smtClean="0"/>
          </a:p>
          <a:p>
            <a:pPr marL="1346200" indent="-457200" algn="just">
              <a:buFont typeface="Courier New" pitchFamily="49" charset="0"/>
              <a:buChar char="o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binding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the l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ability of one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party: </a:t>
            </a:r>
            <a:r>
              <a:rPr lang="en-US" dirty="0" smtClean="0"/>
              <a:t>for example one </a:t>
            </a:r>
            <a:r>
              <a:rPr lang="en-US" dirty="0"/>
              <a:t>party led the other to believe that they were entering into a l</a:t>
            </a:r>
            <a:r>
              <a:rPr lang="en-US" u="sng" dirty="0"/>
              <a:t>e</a:t>
            </a:r>
            <a:r>
              <a:rPr lang="en-US" dirty="0"/>
              <a:t>gal obligation. </a:t>
            </a:r>
            <a:endParaRPr lang="en-US" dirty="0" smtClean="0"/>
          </a:p>
          <a:p>
            <a:pPr marL="889000" indent="0" algn="just">
              <a:buNone/>
            </a:pPr>
            <a:endParaRPr lang="en-US" sz="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1346200" indent="-457200" algn="just">
              <a:buFont typeface="Courier New" pitchFamily="49" charset="0"/>
              <a:buChar char="o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Serving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as a source of contract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interpretation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dirty="0" smtClean="0"/>
              <a:t>for </a:t>
            </a:r>
            <a:r>
              <a:rPr lang="fr-FR" dirty="0" err="1" smtClean="0"/>
              <a:t>example</a:t>
            </a:r>
            <a:r>
              <a:rPr lang="fr-FR" dirty="0" smtClean="0"/>
              <a:t> </a:t>
            </a:r>
            <a:r>
              <a:rPr lang="en-US" dirty="0" smtClean="0"/>
              <a:t>one </a:t>
            </a:r>
            <a:r>
              <a:rPr lang="en-US" dirty="0"/>
              <a:t>party provided samples or a catalog of the product being sold.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3257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 smtClean="0"/>
              <a:t>b. Preliminary Agreements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259632" y="1700808"/>
            <a:ext cx="7327126" cy="4525963"/>
          </a:xfrm>
        </p:spPr>
        <p:txBody>
          <a:bodyPr/>
          <a:lstStyle/>
          <a:p>
            <a:pPr algn="just"/>
            <a:r>
              <a:rPr lang="en-US" sz="2800" dirty="0"/>
              <a:t>The contract is often prec</a:t>
            </a:r>
            <a:r>
              <a:rPr lang="en-US" sz="2800" u="sng" dirty="0"/>
              <a:t>e</a:t>
            </a:r>
            <a:r>
              <a:rPr lang="en-US" sz="2800" dirty="0"/>
              <a:t>ded by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preliminary agreements</a:t>
            </a:r>
            <a:r>
              <a:rPr lang="en-US" sz="2800" dirty="0"/>
              <a:t>. </a:t>
            </a:r>
            <a:endParaRPr lang="en-US" sz="2800" dirty="0" smtClean="0"/>
          </a:p>
          <a:p>
            <a:pPr marL="82296" indent="0" algn="just">
              <a:buNone/>
            </a:pPr>
            <a:endParaRPr lang="en-US" sz="2800" dirty="0" smtClean="0"/>
          </a:p>
          <a:p>
            <a:pPr algn="just"/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Example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sz="2800" dirty="0"/>
              <a:t>s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2800" dirty="0"/>
              <a:t>gning a confidenti</a:t>
            </a:r>
            <a:r>
              <a:rPr lang="en-US" sz="2800" dirty="0">
                <a:solidFill>
                  <a:srgbClr val="00B050"/>
                </a:solidFill>
              </a:rPr>
              <a:t>a</a:t>
            </a:r>
            <a:r>
              <a:rPr lang="en-US" sz="2800" dirty="0"/>
              <a:t>lity agreement for a patent l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sz="2800" dirty="0"/>
              <a:t>cense before showing the </a:t>
            </a:r>
            <a:r>
              <a:rPr lang="en-US" sz="2800" u="sng" dirty="0"/>
              <a:t>e</a:t>
            </a:r>
            <a:r>
              <a:rPr lang="en-US" sz="2800" dirty="0"/>
              <a:t>lements of the patented invention.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582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46856" y="-243408"/>
            <a:ext cx="8229600" cy="1143000"/>
          </a:xfrm>
        </p:spPr>
        <p:txBody>
          <a:bodyPr>
            <a:normAutofit/>
          </a:bodyPr>
          <a:lstStyle/>
          <a:p>
            <a:pPr algn="r" rtl="1"/>
            <a:r>
              <a:rPr lang="en-US" dirty="0" smtClean="0"/>
              <a:t> c. Letters </a:t>
            </a:r>
            <a:r>
              <a:rPr lang="en-US" dirty="0"/>
              <a:t>of Intent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988720" y="919261"/>
            <a:ext cx="7543720" cy="4741987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A letter by which one p</a:t>
            </a:r>
            <a:r>
              <a:rPr lang="en-US" dirty="0">
                <a:solidFill>
                  <a:srgbClr val="00B050"/>
                </a:solidFill>
              </a:rPr>
              <a:t>a</a:t>
            </a:r>
            <a:r>
              <a:rPr lang="en-US" dirty="0"/>
              <a:t>rty expresses their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intention to enter into a contract. 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82296" indent="0" algn="just">
              <a:buNone/>
            </a:pPr>
            <a:endParaRPr lang="en-US" dirty="0" smtClean="0"/>
          </a:p>
          <a:p>
            <a:pPr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Example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dirty="0"/>
              <a:t>"I intend to purchase your house for 10 million </a:t>
            </a:r>
            <a:r>
              <a:rPr lang="en-US" dirty="0" err="1"/>
              <a:t>DZD</a:t>
            </a:r>
            <a:r>
              <a:rPr lang="en-US" dirty="0"/>
              <a:t>." </a:t>
            </a:r>
            <a:endParaRPr lang="en-US" dirty="0" smtClean="0"/>
          </a:p>
          <a:p>
            <a:pPr marL="82296" indent="0"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An </a:t>
            </a:r>
            <a:r>
              <a:rPr lang="en-US" dirty="0"/>
              <a:t>intention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does not constitute a contract </a:t>
            </a:r>
            <a:r>
              <a:rPr lang="en-US" dirty="0"/>
              <a:t>because it is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not a commitment </a:t>
            </a:r>
            <a:r>
              <a:rPr lang="en-US" dirty="0"/>
              <a:t>intended to produce l</a:t>
            </a:r>
            <a:r>
              <a:rPr lang="en-US" u="sng" dirty="0"/>
              <a:t>e</a:t>
            </a:r>
            <a:r>
              <a:rPr lang="en-US" dirty="0"/>
              <a:t>gal effects. </a:t>
            </a:r>
            <a:endParaRPr lang="en-US" dirty="0" smtClean="0"/>
          </a:p>
          <a:p>
            <a:pPr marL="82296" indent="0"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H</a:t>
            </a:r>
            <a:r>
              <a:rPr lang="en-US" dirty="0" smtClean="0">
                <a:solidFill>
                  <a:srgbClr val="00B050"/>
                </a:solidFill>
              </a:rPr>
              <a:t>o</a:t>
            </a:r>
            <a:r>
              <a:rPr lang="en-US" dirty="0" smtClean="0"/>
              <a:t>wever</a:t>
            </a:r>
            <a:r>
              <a:rPr lang="en-US" dirty="0"/>
              <a:t>, in the event of an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abrupt breakdown </a:t>
            </a:r>
            <a:r>
              <a:rPr lang="en-US" dirty="0"/>
              <a:t>in negotiations, the party termin</a:t>
            </a:r>
            <a:r>
              <a:rPr lang="en-US" dirty="0">
                <a:solidFill>
                  <a:srgbClr val="00B050"/>
                </a:solidFill>
              </a:rPr>
              <a:t>a</a:t>
            </a:r>
            <a:r>
              <a:rPr lang="en-US" dirty="0"/>
              <a:t>ting the contract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may be held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l</a:t>
            </a:r>
            <a:r>
              <a:rPr lang="en-US" u="sng" dirty="0" smtClean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able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0004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878904" y="-17140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dirty="0" smtClean="0"/>
              <a:t> d. Agreements </a:t>
            </a:r>
            <a:r>
              <a:rPr lang="en-US" dirty="0"/>
              <a:t>in </a:t>
            </a:r>
            <a:r>
              <a:rPr lang="en-US" dirty="0" smtClean="0"/>
              <a:t>Principle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1214422"/>
            <a:ext cx="7815812" cy="500066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An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agreement in principle </a:t>
            </a:r>
            <a:r>
              <a:rPr lang="en-US" dirty="0"/>
              <a:t>may be s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gned initially before the specific clauses are f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nalized l</a:t>
            </a:r>
            <a:r>
              <a:rPr lang="en-US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</a:t>
            </a:r>
            <a:r>
              <a:rPr lang="en-US" dirty="0"/>
              <a:t>ter. </a:t>
            </a:r>
            <a:endParaRPr lang="en-US" dirty="0" smtClean="0"/>
          </a:p>
          <a:p>
            <a:pPr marL="82296" indent="0"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Th</a:t>
            </a:r>
            <a:r>
              <a:rPr lang="en-US" u="sng" dirty="0" smtClean="0"/>
              <a:t>e</a:t>
            </a:r>
            <a:r>
              <a:rPr lang="en-US" dirty="0" smtClean="0"/>
              <a:t> </a:t>
            </a:r>
            <a:r>
              <a:rPr lang="en-US" dirty="0"/>
              <a:t>agreement in principle may be b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nding on the parties if it contains an agreement on the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essential elements </a:t>
            </a:r>
            <a:r>
              <a:rPr lang="en-US" dirty="0"/>
              <a:t>of the contract. </a:t>
            </a:r>
            <a:endParaRPr lang="en-US" dirty="0" smtClean="0"/>
          </a:p>
          <a:p>
            <a:pPr marL="82296" indent="0" algn="just">
              <a:buNone/>
            </a:pPr>
            <a:endParaRPr lang="en-US" dirty="0" smtClean="0"/>
          </a:p>
          <a:p>
            <a:pPr algn="just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Example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dirty="0"/>
              <a:t>in sales: if the 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tem and the pr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ce are fixed, the parties are committed to making every effort to f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nalize the f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nal contract in its ent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i</a:t>
            </a:r>
            <a:r>
              <a:rPr lang="en-US" dirty="0"/>
              <a:t>rety.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71992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3273</TotalTime>
  <Words>1223</Words>
  <Application>Microsoft Office PowerPoint</Application>
  <PresentationFormat>Affichage à l'écran (4:3)</PresentationFormat>
  <Paragraphs>153</Paragraphs>
  <Slides>27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28" baseType="lpstr">
      <vt:lpstr>Solstice</vt:lpstr>
      <vt:lpstr>      Contract Law and Liability  Course 3 Formation of the Contract   Issam TOUALBI Professor at the Faculty of Law of the University of Algiers I Lawyer at the Algiers Bar </vt:lpstr>
      <vt:lpstr>Syllabus of the Module Contracts and Liability </vt:lpstr>
      <vt:lpstr>Course 3 Formation of the Contract</vt:lpstr>
      <vt:lpstr>1. Preliminary Stages  of the Contract </vt:lpstr>
      <vt:lpstr>Pre-contract steps may include:  </vt:lpstr>
      <vt:lpstr>a. Negotiations</vt:lpstr>
      <vt:lpstr>b. Preliminary Agreements </vt:lpstr>
      <vt:lpstr> c. Letters of Intent</vt:lpstr>
      <vt:lpstr> d. Agreements in Principle</vt:lpstr>
      <vt:lpstr>2. Conditions of validity  of the contract</vt:lpstr>
      <vt:lpstr>Three conditions are required  for a contract to be valid:</vt:lpstr>
      <vt:lpstr>First.  Legal capacity </vt:lpstr>
      <vt:lpstr>Présentation PowerPoint</vt:lpstr>
      <vt:lpstr>The principle  </vt:lpstr>
      <vt:lpstr>Présentation PowerPoint</vt:lpstr>
      <vt:lpstr> a. Consent</vt:lpstr>
      <vt:lpstr>The fault  </vt:lpstr>
      <vt:lpstr>The fraud</vt:lpstr>
      <vt:lpstr>Violence</vt:lpstr>
      <vt:lpstr>Examples of lawful pressure:</vt:lpstr>
      <vt:lpstr>Unconscionability</vt:lpstr>
      <vt:lpstr>The injury may be grounds for nullity in the case of abuse by the beneficiary:</vt:lpstr>
      <vt:lpstr>Third: The object  and the cause </vt:lpstr>
      <vt:lpstr>The object of the contract</vt:lpstr>
      <vt:lpstr>The cause</vt:lpstr>
      <vt:lpstr>Sources: </vt:lpstr>
      <vt:lpstr>Sources: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2.   Les sources  du droit de l’entreprise</dc:title>
  <dc:creator>profil</dc:creator>
  <cp:lastModifiedBy>pc</cp:lastModifiedBy>
  <cp:revision>278</cp:revision>
  <dcterms:created xsi:type="dcterms:W3CDTF">2021-10-08T13:20:27Z</dcterms:created>
  <dcterms:modified xsi:type="dcterms:W3CDTF">2025-10-20T23:53:03Z</dcterms:modified>
</cp:coreProperties>
</file>