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449" r:id="rId2"/>
    <p:sldId id="450" r:id="rId3"/>
    <p:sldId id="451" r:id="rId4"/>
    <p:sldId id="343" r:id="rId5"/>
    <p:sldId id="452" r:id="rId6"/>
    <p:sldId id="347" r:id="rId7"/>
    <p:sldId id="348" r:id="rId8"/>
    <p:sldId id="350" r:id="rId9"/>
    <p:sldId id="453" r:id="rId10"/>
    <p:sldId id="351" r:id="rId11"/>
    <p:sldId id="425" r:id="rId12"/>
    <p:sldId id="454" r:id="rId13"/>
    <p:sldId id="353" r:id="rId14"/>
    <p:sldId id="455" r:id="rId15"/>
    <p:sldId id="354" r:id="rId16"/>
    <p:sldId id="356" r:id="rId17"/>
    <p:sldId id="456" r:id="rId18"/>
    <p:sldId id="357" r:id="rId19"/>
    <p:sldId id="358" r:id="rId20"/>
    <p:sldId id="457" r:id="rId21"/>
    <p:sldId id="359" r:id="rId22"/>
    <p:sldId id="360" r:id="rId23"/>
    <p:sldId id="448" r:id="rId24"/>
    <p:sldId id="458" r:id="rId25"/>
    <p:sldId id="427" r:id="rId26"/>
    <p:sldId id="459" r:id="rId27"/>
    <p:sldId id="428" r:id="rId28"/>
    <p:sldId id="430" r:id="rId29"/>
    <p:sldId id="431" r:id="rId30"/>
    <p:sldId id="432" r:id="rId31"/>
    <p:sldId id="433" r:id="rId32"/>
    <p:sldId id="434" r:id="rId33"/>
    <p:sldId id="435" r:id="rId34"/>
    <p:sldId id="436" r:id="rId35"/>
    <p:sldId id="437" r:id="rId36"/>
    <p:sldId id="438" r:id="rId37"/>
    <p:sldId id="439" r:id="rId38"/>
    <p:sldId id="440" r:id="rId39"/>
    <p:sldId id="441" r:id="rId40"/>
    <p:sldId id="442" r:id="rId41"/>
    <p:sldId id="447" r:id="rId42"/>
    <p:sldId id="338" r:id="rId43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6" d="100"/>
          <a:sy n="66" d="100"/>
        </p:scale>
        <p:origin x="-800" y="2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heme" Target="theme/theme1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r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22" name="Sous-titr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fr-FR" smtClean="0"/>
              <a:t>Modifiez le style des sous-titres du masque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A309A6D-C09C-4548-B29A-6CF363A7E532}" type="datetimeFigureOut">
              <a:rPr lang="fr-FR" smtClean="0"/>
              <a:pPr/>
              <a:t>27/10/2025</a:t>
            </a:fld>
            <a:endParaRPr lang="fr-BE"/>
          </a:p>
        </p:txBody>
      </p:sp>
      <p:sp>
        <p:nvSpPr>
          <p:cNvPr id="20" name="Espace réservé du pied de page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BE"/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  <p:sp>
        <p:nvSpPr>
          <p:cNvPr id="8" name="Ellipse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Ellipse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A309A6D-C09C-4548-B29A-6CF363A7E532}" type="datetimeFigureOut">
              <a:rPr lang="fr-FR" smtClean="0"/>
              <a:pPr/>
              <a:t>27/10/2025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A309A6D-C09C-4548-B29A-6CF363A7E532}" type="datetimeFigureOut">
              <a:rPr lang="fr-FR" smtClean="0"/>
              <a:pPr/>
              <a:t>27/10/2025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A309A6D-C09C-4548-B29A-6CF363A7E532}" type="datetimeFigureOut">
              <a:rPr lang="fr-FR" smtClean="0"/>
              <a:pPr/>
              <a:t>27/10/2025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A309A6D-C09C-4548-B29A-6CF363A7E532}" type="datetimeFigureOut">
              <a:rPr lang="fr-FR" smtClean="0"/>
              <a:pPr/>
              <a:t>27/10/2025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Ellipse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Ellipse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A309A6D-C09C-4548-B29A-6CF363A7E532}" type="datetimeFigureOut">
              <a:rPr lang="fr-FR" smtClean="0"/>
              <a:pPr/>
              <a:t>27/10/2025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A309A6D-C09C-4548-B29A-6CF363A7E532}" type="datetimeFigureOut">
              <a:rPr lang="fr-FR" smtClean="0"/>
              <a:pPr/>
              <a:t>27/10/2025</a:t>
            </a:fld>
            <a:endParaRPr lang="fr-BE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BE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A309A6D-C09C-4548-B29A-6CF363A7E532}" type="datetimeFigureOut">
              <a:rPr lang="fr-FR" smtClean="0"/>
              <a:pPr/>
              <a:t>27/10/2025</a:t>
            </a:fld>
            <a:endParaRPr lang="fr-BE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BE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A309A6D-C09C-4548-B29A-6CF363A7E532}" type="datetimeFigureOut">
              <a:rPr lang="fr-FR" smtClean="0"/>
              <a:pPr/>
              <a:t>27/10/2025</a:t>
            </a:fld>
            <a:endParaRPr lang="fr-BE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A309A6D-C09C-4548-B29A-6CF363A7E532}" type="datetimeFigureOut">
              <a:rPr lang="fr-FR" smtClean="0"/>
              <a:pPr/>
              <a:t>27/10/2025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A309A6D-C09C-4548-B29A-6CF363A7E532}" type="datetimeFigureOut">
              <a:rPr lang="fr-FR" smtClean="0"/>
              <a:pPr/>
              <a:t>27/10/2025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fr-FR" smtClean="0"/>
              <a:t>Cliquez sur l'icône pour ajouter une image</a:t>
            </a:r>
            <a:endParaRPr kumimoji="0" lang="en-US" dirty="0"/>
          </a:p>
        </p:txBody>
      </p:sp>
      <p:sp>
        <p:nvSpPr>
          <p:cNvPr id="9" name="Organigramme : Processu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Organigramme : Processu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ecteurs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Ellipse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Bouée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Espace réservé du titre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9" name="Espace réservé du texte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24" name="Espace réservé de la date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AA309A6D-C09C-4548-B29A-6CF363A7E532}" type="datetimeFigureOut">
              <a:rPr lang="fr-FR" smtClean="0"/>
              <a:pPr/>
              <a:t>27/10/2025</a:t>
            </a:fld>
            <a:endParaRPr lang="fr-BE"/>
          </a:p>
        </p:txBody>
      </p:sp>
      <p:sp>
        <p:nvSpPr>
          <p:cNvPr id="10" name="Espace réservé du pied de page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fr-BE"/>
          </a:p>
        </p:txBody>
      </p:sp>
      <p:sp>
        <p:nvSpPr>
          <p:cNvPr id="22" name="Espace réservé du numéro de diapositive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ctrTitle"/>
          </p:nvPr>
        </p:nvSpPr>
        <p:spPr>
          <a:xfrm>
            <a:off x="1331640" y="3501008"/>
            <a:ext cx="7572428" cy="1829761"/>
          </a:xfrm>
        </p:spPr>
        <p:txBody>
          <a:bodyPr>
            <a:normAutofit fontScale="90000"/>
          </a:bodyPr>
          <a:lstStyle/>
          <a:p>
            <a:r>
              <a:rPr lang="fr-FR" dirty="0" smtClean="0">
                <a:solidFill>
                  <a:schemeClr val="bg2">
                    <a:lumMod val="50000"/>
                  </a:schemeClr>
                </a:solidFill>
              </a:rPr>
              <a:t/>
            </a:r>
            <a:br>
              <a:rPr lang="fr-FR" dirty="0" smtClean="0">
                <a:solidFill>
                  <a:schemeClr val="bg2">
                    <a:lumMod val="50000"/>
                  </a:schemeClr>
                </a:solidFill>
              </a:rPr>
            </a:br>
            <a:r>
              <a:rPr lang="fr-FR" sz="3900" dirty="0" smtClean="0"/>
              <a:t/>
            </a:r>
            <a:br>
              <a:rPr lang="fr-FR" sz="3900" dirty="0" smtClean="0"/>
            </a:br>
            <a:r>
              <a:rPr lang="fr-FR" sz="3900" dirty="0" smtClean="0"/>
              <a:t/>
            </a:r>
            <a:br>
              <a:rPr lang="fr-FR" sz="3900" dirty="0" smtClean="0"/>
            </a:br>
            <a:r>
              <a:rPr lang="fr-FR" sz="3900" dirty="0" smtClean="0"/>
              <a:t/>
            </a:r>
            <a:br>
              <a:rPr lang="fr-FR" sz="3900" dirty="0" smtClean="0"/>
            </a:br>
            <a:r>
              <a:rPr lang="fr-FR" sz="3900" dirty="0" smtClean="0"/>
              <a:t/>
            </a:r>
            <a:br>
              <a:rPr lang="fr-FR" sz="3900" dirty="0" smtClean="0"/>
            </a:br>
            <a:r>
              <a:rPr lang="fr-FR" sz="3900" dirty="0" smtClean="0"/>
              <a:t/>
            </a:r>
            <a:br>
              <a:rPr lang="fr-FR" sz="3900" dirty="0" smtClean="0"/>
            </a:br>
            <a:r>
              <a:rPr lang="en-US" sz="5000" dirty="0">
                <a:solidFill>
                  <a:schemeClr val="accent1"/>
                </a:solidFill>
              </a:rPr>
              <a:t>Contract Law and Liability</a:t>
            </a:r>
            <a:br>
              <a:rPr lang="en-US" sz="5000" dirty="0">
                <a:solidFill>
                  <a:schemeClr val="accent1"/>
                </a:solidFill>
              </a:rPr>
            </a:br>
            <a:r>
              <a:rPr lang="en-US" sz="5000" dirty="0" smtClean="0">
                <a:solidFill>
                  <a:schemeClr val="accent1"/>
                </a:solidFill>
              </a:rPr>
              <a:t/>
            </a:r>
            <a:br>
              <a:rPr lang="en-US" sz="5000" dirty="0" smtClean="0">
                <a:solidFill>
                  <a:schemeClr val="accent1"/>
                </a:solidFill>
              </a:rPr>
            </a:br>
            <a:r>
              <a:rPr lang="fr-FR" sz="4000" dirty="0" smtClean="0">
                <a:solidFill>
                  <a:schemeClr val="accent2">
                    <a:lumMod val="75000"/>
                  </a:schemeClr>
                </a:solidFill>
              </a:rPr>
              <a:t>Course 4</a:t>
            </a:r>
            <a:r>
              <a:rPr lang="fr-FR" sz="4000" dirty="0">
                <a:solidFill>
                  <a:schemeClr val="accent2">
                    <a:lumMod val="75000"/>
                  </a:schemeClr>
                </a:solidFill>
              </a:rPr>
              <a:t/>
            </a:r>
            <a:br>
              <a:rPr lang="fr-FR" sz="4000" dirty="0">
                <a:solidFill>
                  <a:schemeClr val="accent2">
                    <a:lumMod val="75000"/>
                  </a:schemeClr>
                </a:solidFill>
              </a:rPr>
            </a:br>
            <a:r>
              <a:rPr lang="fr-FR" sz="4400" dirty="0"/>
              <a:t>Proof of </a:t>
            </a:r>
            <a:r>
              <a:rPr lang="fr-FR" sz="4400" dirty="0" err="1" smtClean="0"/>
              <a:t>Contracts</a:t>
            </a:r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en-US" sz="3600" dirty="0"/>
              <a:t/>
            </a:r>
            <a:br>
              <a:rPr lang="en-US" sz="3600" dirty="0"/>
            </a:br>
            <a:r>
              <a:rPr lang="en-US" sz="3900" dirty="0" smtClean="0"/>
              <a:t/>
            </a:r>
            <a:br>
              <a:rPr lang="en-US" sz="3900" dirty="0" smtClean="0"/>
            </a:br>
            <a:r>
              <a:rPr lang="en-US" sz="3300" dirty="0" err="1" smtClean="0"/>
              <a:t>Issam</a:t>
            </a:r>
            <a:r>
              <a:rPr lang="en-US" sz="3300" dirty="0" smtClean="0"/>
              <a:t> </a:t>
            </a:r>
            <a:r>
              <a:rPr lang="en-US" sz="3300" dirty="0" err="1"/>
              <a:t>TOUALBI</a:t>
            </a:r>
            <a:r>
              <a:rPr lang="en-US" sz="3300" dirty="0"/>
              <a:t/>
            </a:r>
            <a:br>
              <a:rPr lang="en-US" sz="3300" dirty="0"/>
            </a:br>
            <a:r>
              <a:rPr lang="en-US" sz="2200" dirty="0"/>
              <a:t>Professor at the Faculty of Law of the University of Algiers I</a:t>
            </a:r>
            <a:br>
              <a:rPr lang="en-US" sz="2200" dirty="0"/>
            </a:br>
            <a:r>
              <a:rPr lang="en-US" sz="2200" dirty="0"/>
              <a:t>Lawyer at the Algiers Bar</a:t>
            </a:r>
            <a:br>
              <a:rPr lang="en-US" sz="2200" dirty="0"/>
            </a:br>
            <a:endParaRPr lang="fr-FR" sz="2200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6659161"/>
      </p:ext>
    </p:extLst>
  </p:cSld>
  <p:clrMapOvr>
    <a:masterClrMapping/>
  </p:clrMapOvr>
  <p:transition>
    <p:pull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>
          <a:xfrm>
            <a:off x="467544" y="476672"/>
            <a:ext cx="8229600" cy="1143000"/>
          </a:xfrm>
        </p:spPr>
        <p:txBody>
          <a:bodyPr>
            <a:normAutofit fontScale="90000"/>
          </a:bodyPr>
          <a:lstStyle/>
          <a:p>
            <a:pPr algn="r"/>
            <a:r>
              <a:rPr lang="en-US" dirty="0"/>
              <a:t>Three essential questions ar</a:t>
            </a:r>
            <a:r>
              <a:rPr lang="en-US" u="sng" dirty="0"/>
              <a:t>i</a:t>
            </a:r>
            <a:r>
              <a:rPr lang="en-US" dirty="0"/>
              <a:t>se regarding the notion of proof:</a:t>
            </a:r>
            <a:endParaRPr lang="fr-FR" dirty="0"/>
          </a:p>
        </p:txBody>
      </p:sp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827584" y="2060848"/>
            <a:ext cx="8229600" cy="4525963"/>
          </a:xfrm>
        </p:spPr>
        <p:txBody>
          <a:bodyPr>
            <a:normAutofit/>
          </a:bodyPr>
          <a:lstStyle/>
          <a:p>
            <a:r>
              <a:rPr lang="en-US" sz="3000" dirty="0"/>
              <a:t>What must be proven? </a:t>
            </a:r>
          </a:p>
          <a:p>
            <a:pPr marL="82296" indent="0">
              <a:buNone/>
            </a:pPr>
            <a:r>
              <a:rPr lang="en-US" sz="3000" dirty="0" smtClean="0"/>
              <a:t>==) </a:t>
            </a:r>
            <a:r>
              <a:rPr lang="en-US" sz="3000" dirty="0"/>
              <a:t>This is the </a:t>
            </a:r>
            <a:r>
              <a:rPr lang="en-US" sz="3000" dirty="0">
                <a:solidFill>
                  <a:schemeClr val="accent2">
                    <a:lumMod val="75000"/>
                  </a:schemeClr>
                </a:solidFill>
              </a:rPr>
              <a:t>object of the proof</a:t>
            </a:r>
            <a:r>
              <a:rPr lang="en-US" sz="3000" dirty="0"/>
              <a:t>. </a:t>
            </a:r>
            <a:endParaRPr lang="en-US" sz="3000" dirty="0" smtClean="0"/>
          </a:p>
          <a:p>
            <a:pPr marL="82296" indent="0">
              <a:buNone/>
            </a:pPr>
            <a:endParaRPr lang="en-US" sz="3000" dirty="0" smtClean="0"/>
          </a:p>
          <a:p>
            <a:r>
              <a:rPr lang="en-US" sz="3000" dirty="0" smtClean="0"/>
              <a:t>Who </a:t>
            </a:r>
            <a:r>
              <a:rPr lang="en-US" sz="3000" dirty="0"/>
              <a:t>must prove? </a:t>
            </a:r>
            <a:endParaRPr lang="en-US" sz="3000" dirty="0" smtClean="0"/>
          </a:p>
          <a:p>
            <a:pPr marL="82296" indent="0">
              <a:buNone/>
            </a:pPr>
            <a:r>
              <a:rPr lang="en-US" sz="3000" dirty="0" smtClean="0"/>
              <a:t>==) </a:t>
            </a:r>
            <a:r>
              <a:rPr lang="en-US" sz="3000" dirty="0"/>
              <a:t>This is the </a:t>
            </a:r>
            <a:r>
              <a:rPr lang="en-US" sz="3000" dirty="0">
                <a:solidFill>
                  <a:schemeClr val="accent2">
                    <a:lumMod val="75000"/>
                  </a:schemeClr>
                </a:solidFill>
              </a:rPr>
              <a:t>burden of proof. </a:t>
            </a:r>
            <a:endParaRPr lang="en-US" sz="3000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marL="82296" indent="0">
              <a:buNone/>
            </a:pPr>
            <a:endParaRPr lang="en-US" sz="3000" dirty="0" smtClean="0"/>
          </a:p>
          <a:p>
            <a:r>
              <a:rPr lang="fr-FR" sz="3000" dirty="0"/>
              <a:t>How to </a:t>
            </a:r>
            <a:r>
              <a:rPr lang="fr-FR" sz="3000" dirty="0" err="1" smtClean="0"/>
              <a:t>prove</a:t>
            </a:r>
            <a:r>
              <a:rPr lang="fr-FR" sz="3000" dirty="0" smtClean="0"/>
              <a:t> ? </a:t>
            </a:r>
            <a:r>
              <a:rPr lang="fr-FR" sz="3000" dirty="0"/>
              <a:t/>
            </a:r>
            <a:br>
              <a:rPr lang="fr-FR" sz="3000" dirty="0"/>
            </a:br>
            <a:r>
              <a:rPr lang="en-US" sz="3000" dirty="0" smtClean="0"/>
              <a:t>==) </a:t>
            </a:r>
            <a:r>
              <a:rPr lang="en-US" sz="3000" dirty="0"/>
              <a:t>This is the </a:t>
            </a:r>
            <a:r>
              <a:rPr lang="en-US" sz="3000" dirty="0">
                <a:solidFill>
                  <a:schemeClr val="accent2">
                    <a:lumMod val="75000"/>
                  </a:schemeClr>
                </a:solidFill>
              </a:rPr>
              <a:t>means of proof</a:t>
            </a:r>
            <a:r>
              <a:rPr lang="en-US" sz="3000" dirty="0"/>
              <a:t>.</a:t>
            </a:r>
            <a:endParaRPr lang="fr-FR" sz="3000" dirty="0"/>
          </a:p>
        </p:txBody>
      </p:sp>
    </p:spTree>
    <p:extLst>
      <p:ext uri="{BB962C8B-B14F-4D97-AF65-F5344CB8AC3E}">
        <p14:creationId xmlns:p14="http://schemas.microsoft.com/office/powerpoint/2010/main" val="235836012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99592" y="1988840"/>
            <a:ext cx="7498080" cy="1143000"/>
          </a:xfrm>
        </p:spPr>
        <p:txBody>
          <a:bodyPr>
            <a:normAutofit fontScale="90000"/>
          </a:bodyPr>
          <a:lstStyle/>
          <a:p>
            <a:pPr algn="r"/>
            <a:r>
              <a:rPr lang="en-US" dirty="0"/>
              <a:t>1. The 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object</a:t>
            </a:r>
            <a:r>
              <a:rPr lang="en-US" dirty="0"/>
              <a:t>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of </a:t>
            </a:r>
            <a:r>
              <a:rPr lang="en-US" dirty="0"/>
              <a:t>the proof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09461101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115616" y="1196752"/>
            <a:ext cx="7498080" cy="1143000"/>
          </a:xfrm>
        </p:spPr>
        <p:txBody>
          <a:bodyPr>
            <a:normAutofit/>
          </a:bodyPr>
          <a:lstStyle/>
          <a:p>
            <a:pPr algn="r"/>
            <a:r>
              <a:rPr lang="en-US" dirty="0"/>
              <a:t>What is the </a:t>
            </a:r>
            <a:r>
              <a:rPr lang="en-US" u="sng" dirty="0">
                <a:solidFill>
                  <a:schemeClr val="accent2">
                    <a:lumMod val="75000"/>
                  </a:schemeClr>
                </a:solidFill>
              </a:rPr>
              <a:t>ob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ject of 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proof </a:t>
            </a:r>
            <a:r>
              <a:rPr lang="en-US" dirty="0" smtClean="0"/>
              <a:t>?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73181884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1043608" y="1124745"/>
            <a:ext cx="7704856" cy="4968552"/>
          </a:xfrm>
        </p:spPr>
        <p:txBody>
          <a:bodyPr>
            <a:normAutofit/>
          </a:bodyPr>
          <a:lstStyle/>
          <a:p>
            <a:pPr algn="just"/>
            <a:r>
              <a:rPr lang="en-US" dirty="0"/>
              <a:t>The 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object of 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proof </a:t>
            </a:r>
            <a:r>
              <a:rPr lang="en-US" dirty="0"/>
              <a:t>refers to 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what the evidence encompasses</a:t>
            </a:r>
            <a:r>
              <a:rPr lang="en-US" dirty="0"/>
              <a:t>: what it l</a:t>
            </a:r>
            <a:r>
              <a:rPr lang="en-US" u="sng" dirty="0">
                <a:solidFill>
                  <a:schemeClr val="accent3">
                    <a:lumMod val="75000"/>
                  </a:schemeClr>
                </a:solidFill>
              </a:rPr>
              <a:t>e</a:t>
            </a:r>
            <a:r>
              <a:rPr lang="en-US" dirty="0"/>
              <a:t>gally r</a:t>
            </a:r>
            <a:r>
              <a:rPr lang="en-US" u="sng" dirty="0">
                <a:solidFill>
                  <a:schemeClr val="accent3">
                    <a:lumMod val="75000"/>
                  </a:schemeClr>
                </a:solidFill>
              </a:rPr>
              <a:t>e</a:t>
            </a:r>
            <a:r>
              <a:rPr lang="en-US" dirty="0"/>
              <a:t>lates to. </a:t>
            </a:r>
            <a:endParaRPr lang="en-US" dirty="0" smtClean="0"/>
          </a:p>
          <a:p>
            <a:pPr marL="82296" indent="0" algn="just">
              <a:buNone/>
            </a:pPr>
            <a:endParaRPr lang="en-US" dirty="0" smtClean="0"/>
          </a:p>
          <a:p>
            <a:pPr algn="just"/>
            <a:r>
              <a:rPr lang="en-US" dirty="0" smtClean="0"/>
              <a:t>The 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object of 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proof </a:t>
            </a:r>
            <a:r>
              <a:rPr lang="en-US" dirty="0"/>
              <a:t>refers to all events of l</a:t>
            </a:r>
            <a:r>
              <a:rPr lang="en-US" u="sng" dirty="0">
                <a:solidFill>
                  <a:schemeClr val="accent3">
                    <a:lumMod val="75000"/>
                  </a:schemeClr>
                </a:solidFill>
              </a:rPr>
              <a:t>e</a:t>
            </a:r>
            <a:r>
              <a:rPr lang="en-US" dirty="0"/>
              <a:t>gal significance, those l</a:t>
            </a:r>
            <a:r>
              <a:rPr lang="en-US" u="sng" dirty="0">
                <a:solidFill>
                  <a:schemeClr val="accent3">
                    <a:lumMod val="75000"/>
                  </a:schemeClr>
                </a:solidFill>
              </a:rPr>
              <a:t>i</a:t>
            </a:r>
            <a:r>
              <a:rPr lang="en-US" dirty="0"/>
              <a:t>kely to give r</a:t>
            </a:r>
            <a:r>
              <a:rPr lang="en-US" u="sng" dirty="0">
                <a:solidFill>
                  <a:schemeClr val="accent3">
                    <a:lumMod val="75000"/>
                  </a:schemeClr>
                </a:solidFill>
              </a:rPr>
              <a:t>i</a:t>
            </a:r>
            <a:r>
              <a:rPr lang="en-US" dirty="0"/>
              <a:t>se to a right: </a:t>
            </a:r>
            <a:endParaRPr lang="en-US" dirty="0" smtClean="0"/>
          </a:p>
          <a:p>
            <a:pPr marL="1077913" indent="-273050" algn="just">
              <a:buFont typeface="Courier New" pitchFamily="49" charset="0"/>
              <a:buChar char="o"/>
            </a:pP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l</a:t>
            </a:r>
            <a:r>
              <a:rPr lang="en-US" u="sng" dirty="0" smtClean="0">
                <a:solidFill>
                  <a:schemeClr val="accent3">
                    <a:lumMod val="75000"/>
                  </a:schemeClr>
                </a:solidFill>
              </a:rPr>
              <a:t>e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gal 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acts </a:t>
            </a:r>
            <a:r>
              <a:rPr lang="en-US" dirty="0"/>
              <a:t>(e.g., a contract); </a:t>
            </a:r>
            <a:endParaRPr lang="en-US" dirty="0" smtClean="0"/>
          </a:p>
          <a:p>
            <a:pPr marL="1077913" indent="-273050" algn="just">
              <a:buFont typeface="Courier New" pitchFamily="49" charset="0"/>
              <a:buChar char="o"/>
            </a:pP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l</a:t>
            </a:r>
            <a:r>
              <a:rPr lang="en-US" u="sng" dirty="0" smtClean="0">
                <a:solidFill>
                  <a:schemeClr val="accent3">
                    <a:lumMod val="75000"/>
                  </a:schemeClr>
                </a:solidFill>
              </a:rPr>
              <a:t>e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gal 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facts </a:t>
            </a:r>
            <a:r>
              <a:rPr lang="en-US" dirty="0"/>
              <a:t>(e.g., an accident).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24788224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1043608" y="1124745"/>
            <a:ext cx="7704856" cy="4968552"/>
          </a:xfrm>
        </p:spPr>
        <p:txBody>
          <a:bodyPr>
            <a:normAutofit/>
          </a:bodyPr>
          <a:lstStyle/>
          <a:p>
            <a:pPr marL="82296" indent="0" algn="r">
              <a:buNone/>
            </a:pPr>
            <a:r>
              <a:rPr lang="en-US" dirty="0">
                <a:solidFill>
                  <a:schemeClr val="accent3">
                    <a:lumMod val="75000"/>
                  </a:schemeClr>
                </a:solidFill>
              </a:rPr>
              <a:t>What are the 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criteria</a:t>
            </a:r>
          </a:p>
          <a:p>
            <a:pPr marL="82296" indent="0" algn="r">
              <a:buNone/>
            </a:pP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n-US" dirty="0">
                <a:solidFill>
                  <a:schemeClr val="accent3">
                    <a:lumMod val="75000"/>
                  </a:schemeClr>
                </a:solidFill>
              </a:rPr>
              <a:t>for the object of proof?</a:t>
            </a:r>
            <a:endParaRPr lang="fr-FR" dirty="0">
              <a:solidFill>
                <a:schemeClr val="accent3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8986776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en-US" dirty="0"/>
              <a:t>Cr</a:t>
            </a:r>
            <a:r>
              <a:rPr lang="en-US" u="sng" dirty="0">
                <a:solidFill>
                  <a:schemeClr val="accent2">
                    <a:lumMod val="75000"/>
                  </a:schemeClr>
                </a:solidFill>
              </a:rPr>
              <a:t>i</a:t>
            </a:r>
            <a:r>
              <a:rPr lang="en-US" dirty="0"/>
              <a:t>teria of facts to be proven</a:t>
            </a:r>
            <a:endParaRPr lang="fr-FR" dirty="0"/>
          </a:p>
        </p:txBody>
      </p:sp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1043608" y="1481328"/>
            <a:ext cx="7643192" cy="4972008"/>
          </a:xfrm>
        </p:spPr>
        <p:txBody>
          <a:bodyPr>
            <a:normAutofit fontScale="92500"/>
          </a:bodyPr>
          <a:lstStyle/>
          <a:p>
            <a:pPr algn="just"/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Not every claim made </a:t>
            </a:r>
            <a:r>
              <a:rPr lang="en-US" dirty="0"/>
              <a:t>by the litigant must be syste</a:t>
            </a:r>
            <a:r>
              <a:rPr lang="en-US" u="sng" dirty="0"/>
              <a:t>ma</a:t>
            </a:r>
            <a:r>
              <a:rPr lang="en-US" dirty="0"/>
              <a:t>tically proven in court. </a:t>
            </a:r>
            <a:endParaRPr lang="en-US" dirty="0" smtClean="0"/>
          </a:p>
          <a:p>
            <a:pPr algn="just"/>
            <a:endParaRPr lang="en-US" dirty="0" smtClean="0"/>
          </a:p>
          <a:p>
            <a:pPr algn="just"/>
            <a:r>
              <a:rPr lang="en-US" dirty="0" smtClean="0"/>
              <a:t>The </a:t>
            </a:r>
            <a:r>
              <a:rPr lang="en-US" dirty="0"/>
              <a:t>facts that must be proven are determined by two essential cr</a:t>
            </a:r>
            <a:r>
              <a:rPr lang="en-US" u="sng" dirty="0">
                <a:solidFill>
                  <a:schemeClr val="accent3">
                    <a:lumMod val="75000"/>
                  </a:schemeClr>
                </a:solidFill>
              </a:rPr>
              <a:t>i</a:t>
            </a:r>
            <a:r>
              <a:rPr lang="en-US" dirty="0"/>
              <a:t>teria: </a:t>
            </a:r>
            <a:endParaRPr lang="en-US" dirty="0" smtClean="0"/>
          </a:p>
          <a:p>
            <a:pPr marL="895350" indent="-282575" algn="just">
              <a:buFont typeface="Courier New" pitchFamily="49" charset="0"/>
              <a:buChar char="o"/>
            </a:pP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Relevance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: </a:t>
            </a:r>
            <a:r>
              <a:rPr lang="en-US" dirty="0"/>
              <a:t>the facts necessary to apply the rule of law invoked. </a:t>
            </a:r>
            <a:endParaRPr lang="en-US" dirty="0" smtClean="0"/>
          </a:p>
          <a:p>
            <a:pPr marL="895350" indent="-282575" algn="just">
              <a:buFont typeface="Courier New" pitchFamily="49" charset="0"/>
              <a:buChar char="o"/>
            </a:pP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Contestation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: </a:t>
            </a:r>
            <a:r>
              <a:rPr lang="en-US" dirty="0"/>
              <a:t>the facts contested by the opponent; if an alle</a:t>
            </a:r>
            <a:r>
              <a:rPr lang="en-US" u="sng" dirty="0">
                <a:solidFill>
                  <a:schemeClr val="accent3">
                    <a:lumMod val="75000"/>
                  </a:schemeClr>
                </a:solidFill>
              </a:rPr>
              <a:t>g</a:t>
            </a:r>
            <a:r>
              <a:rPr lang="en-US" dirty="0"/>
              <a:t>ed fact is not contested, it does not need to be proven.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58190725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971600" y="1783357"/>
            <a:ext cx="7704856" cy="4525963"/>
          </a:xfrm>
        </p:spPr>
        <p:txBody>
          <a:bodyPr>
            <a:normAutofit/>
          </a:bodyPr>
          <a:lstStyle/>
          <a:p>
            <a:pPr marL="82296" indent="0" algn="r">
              <a:buNone/>
            </a:pPr>
            <a:r>
              <a:rPr lang="en-US" sz="3000" dirty="0">
                <a:solidFill>
                  <a:schemeClr val="accent3">
                    <a:lumMod val="75000"/>
                  </a:schemeClr>
                </a:solidFill>
              </a:rPr>
              <a:t>Does the existence of the legal texts invoked have to be proven?</a:t>
            </a:r>
            <a:endParaRPr lang="fr-FR" sz="3000" dirty="0">
              <a:solidFill>
                <a:schemeClr val="accent3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9110064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971600" y="1783357"/>
            <a:ext cx="7704856" cy="4525963"/>
          </a:xfrm>
        </p:spPr>
        <p:txBody>
          <a:bodyPr>
            <a:normAutofit/>
          </a:bodyPr>
          <a:lstStyle/>
          <a:p>
            <a:pPr algn="just"/>
            <a:r>
              <a:rPr lang="en-US" sz="3000" dirty="0"/>
              <a:t>Since the </a:t>
            </a:r>
            <a:r>
              <a:rPr lang="en-US" sz="3000" dirty="0" smtClean="0"/>
              <a:t>object of </a:t>
            </a:r>
            <a:r>
              <a:rPr lang="en-US" sz="3000" dirty="0"/>
              <a:t>the evidence refers to the </a:t>
            </a:r>
            <a:r>
              <a:rPr lang="en-US" sz="3000" dirty="0">
                <a:solidFill>
                  <a:schemeClr val="accent2">
                    <a:lumMod val="75000"/>
                  </a:schemeClr>
                </a:solidFill>
              </a:rPr>
              <a:t>assertion of a subjective right</a:t>
            </a:r>
            <a:r>
              <a:rPr lang="en-US" sz="3000" dirty="0"/>
              <a:t>, the </a:t>
            </a:r>
            <a:r>
              <a:rPr lang="en-US" sz="3000" dirty="0">
                <a:solidFill>
                  <a:schemeClr val="accent2">
                    <a:lumMod val="75000"/>
                  </a:schemeClr>
                </a:solidFill>
              </a:rPr>
              <a:t>objective </a:t>
            </a:r>
            <a:r>
              <a:rPr lang="en-US" sz="3000" dirty="0" smtClean="0">
                <a:solidFill>
                  <a:schemeClr val="accent2">
                    <a:lumMod val="75000"/>
                  </a:schemeClr>
                </a:solidFill>
              </a:rPr>
              <a:t>law </a:t>
            </a:r>
            <a:r>
              <a:rPr lang="en-US" sz="3000" dirty="0" smtClean="0"/>
              <a:t>does </a:t>
            </a:r>
            <a:r>
              <a:rPr lang="en-US" sz="3000" dirty="0"/>
              <a:t>not need to be proven. </a:t>
            </a:r>
            <a:endParaRPr lang="en-US" sz="3000" dirty="0" smtClean="0"/>
          </a:p>
          <a:p>
            <a:pPr algn="just"/>
            <a:endParaRPr lang="en-US" sz="3000" dirty="0"/>
          </a:p>
          <a:p>
            <a:pPr algn="just"/>
            <a:r>
              <a:rPr lang="en-US" sz="3000" dirty="0" smtClean="0"/>
              <a:t>The </a:t>
            </a:r>
            <a:r>
              <a:rPr lang="en-US" sz="3000" dirty="0"/>
              <a:t>judge knows the law, and it is not necessary to prov</a:t>
            </a:r>
            <a:r>
              <a:rPr lang="en-US" sz="3000" u="sng" dirty="0">
                <a:solidFill>
                  <a:schemeClr val="accent3">
                    <a:lumMod val="75000"/>
                  </a:schemeClr>
                </a:solidFill>
              </a:rPr>
              <a:t>i</a:t>
            </a:r>
            <a:r>
              <a:rPr lang="en-US" sz="3000" dirty="0"/>
              <a:t>de him with proof of the content of the l</a:t>
            </a:r>
            <a:r>
              <a:rPr lang="en-US" sz="3000" u="sng" dirty="0">
                <a:solidFill>
                  <a:schemeClr val="accent3">
                    <a:lumMod val="75000"/>
                  </a:schemeClr>
                </a:solidFill>
              </a:rPr>
              <a:t>e</a:t>
            </a:r>
            <a:r>
              <a:rPr lang="en-US" sz="3000" dirty="0"/>
              <a:t>gal </a:t>
            </a:r>
            <a:r>
              <a:rPr lang="en-US" sz="3000" u="sng" dirty="0"/>
              <a:t>rul</a:t>
            </a:r>
            <a:r>
              <a:rPr lang="en-US" sz="3000" dirty="0"/>
              <a:t>e.</a:t>
            </a:r>
            <a:endParaRPr lang="fr-FR" sz="3000" dirty="0"/>
          </a:p>
        </p:txBody>
      </p:sp>
      <p:sp>
        <p:nvSpPr>
          <p:cNvPr id="4" name="Titr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4833456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>
          <a:xfrm>
            <a:off x="-108520" y="1709936"/>
            <a:ext cx="8229600" cy="1143000"/>
          </a:xfrm>
        </p:spPr>
        <p:txBody>
          <a:bodyPr>
            <a:normAutofit/>
          </a:bodyPr>
          <a:lstStyle/>
          <a:p>
            <a:pPr algn="r"/>
            <a:r>
              <a:rPr lang="en-US" dirty="0"/>
              <a:t>Two </a:t>
            </a:r>
            <a:r>
              <a:rPr lang="en-US" dirty="0" smtClean="0"/>
              <a:t>exceptions…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66347298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1115616" y="548680"/>
            <a:ext cx="7632848" cy="5616624"/>
          </a:xfrm>
        </p:spPr>
        <p:txBody>
          <a:bodyPr>
            <a:normAutofit/>
          </a:bodyPr>
          <a:lstStyle/>
          <a:p>
            <a:pPr marL="109728" indent="0">
              <a:spcBef>
                <a:spcPts val="800"/>
              </a:spcBef>
              <a:spcAft>
                <a:spcPts val="800"/>
              </a:spcAft>
              <a:buNone/>
            </a:pPr>
            <a:r>
              <a:rPr lang="en-US" dirty="0"/>
              <a:t>There are two cases in which the parties must demonstrate the law to the Court: </a:t>
            </a:r>
            <a:endParaRPr lang="en-US" dirty="0" smtClean="0"/>
          </a:p>
          <a:p>
            <a:pPr marL="566928" indent="-457200">
              <a:spcBef>
                <a:spcPts val="800"/>
              </a:spcBef>
              <a:spcAft>
                <a:spcPts val="800"/>
              </a:spcAft>
              <a:buFont typeface="Wingdings" pitchFamily="2" charset="2"/>
              <a:buChar char="§"/>
            </a:pPr>
            <a:r>
              <a:rPr lang="en-US" dirty="0" smtClean="0">
                <a:solidFill>
                  <a:schemeClr val="accent3">
                    <a:lumMod val="75000"/>
                  </a:schemeClr>
                </a:solidFill>
              </a:rPr>
              <a:t>Customs</a:t>
            </a:r>
            <a:r>
              <a:rPr lang="en-US" dirty="0">
                <a:solidFill>
                  <a:schemeClr val="accent3">
                    <a:lumMod val="75000"/>
                  </a:schemeClr>
                </a:solidFill>
              </a:rPr>
              <a:t>: </a:t>
            </a:r>
            <a:r>
              <a:rPr lang="en-US" dirty="0"/>
              <a:t>The party basing its claim on customary usage must prove its existence by producing a 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"certificate of custom"; </a:t>
            </a:r>
            <a:endParaRPr lang="en-US" dirty="0" smtClean="0"/>
          </a:p>
          <a:p>
            <a:pPr marL="566928" indent="-457200">
              <a:spcBef>
                <a:spcPts val="800"/>
              </a:spcBef>
              <a:spcAft>
                <a:spcPts val="800"/>
              </a:spcAft>
              <a:buFont typeface="Wingdings" pitchFamily="2" charset="2"/>
              <a:buChar char="§"/>
            </a:pPr>
            <a:r>
              <a:rPr lang="en-US" dirty="0" smtClean="0">
                <a:solidFill>
                  <a:schemeClr val="accent3">
                    <a:lumMod val="75000"/>
                  </a:schemeClr>
                </a:solidFill>
              </a:rPr>
              <a:t>Foreign </a:t>
            </a:r>
            <a:r>
              <a:rPr lang="en-US" dirty="0">
                <a:solidFill>
                  <a:schemeClr val="accent3">
                    <a:lumMod val="75000"/>
                  </a:schemeClr>
                </a:solidFill>
              </a:rPr>
              <a:t>laws: </a:t>
            </a:r>
            <a:r>
              <a:rPr lang="en-US" dirty="0"/>
              <a:t>In private international law disputes, the parties must 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work together to establish the existence</a:t>
            </a:r>
            <a:r>
              <a:rPr lang="en-US" dirty="0"/>
              <a:t> of the legal rule.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1436230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792088" y="1340768"/>
            <a:ext cx="9036496" cy="4683976"/>
          </a:xfrm>
        </p:spPr>
        <p:txBody>
          <a:bodyPr>
            <a:normAutofit fontScale="77500" lnSpcReduction="20000"/>
          </a:bodyPr>
          <a:lstStyle/>
          <a:p>
            <a:pPr marL="109728" indent="0">
              <a:buNone/>
            </a:pPr>
            <a:r>
              <a:rPr lang="en-US" b="1" dirty="0" smtClean="0"/>
              <a:t>Semester </a:t>
            </a:r>
            <a:r>
              <a:rPr lang="en-US" b="1" dirty="0"/>
              <a:t>1 – </a:t>
            </a:r>
            <a:r>
              <a:rPr lang="en-US" b="1" dirty="0">
                <a:solidFill>
                  <a:schemeClr val="accent3">
                    <a:lumMod val="75000"/>
                  </a:schemeClr>
                </a:solidFill>
              </a:rPr>
              <a:t>Theory of Contract and </a:t>
            </a:r>
            <a:r>
              <a:rPr lang="en-US" b="1" dirty="0" smtClean="0">
                <a:solidFill>
                  <a:schemeClr val="accent3">
                    <a:lumMod val="75000"/>
                  </a:schemeClr>
                </a:solidFill>
              </a:rPr>
              <a:t>Liability</a:t>
            </a:r>
            <a:endParaRPr lang="fr-FR" b="1" dirty="0" smtClean="0">
              <a:solidFill>
                <a:schemeClr val="accent3">
                  <a:lumMod val="75000"/>
                </a:schemeClr>
              </a:solidFill>
            </a:endParaRPr>
          </a:p>
          <a:p>
            <a:pPr marL="642937" indent="0">
              <a:buNone/>
            </a:pPr>
            <a:endParaRPr lang="fr-FR" b="1" dirty="0">
              <a:solidFill>
                <a:schemeClr val="accent3">
                  <a:lumMod val="75000"/>
                </a:schemeClr>
              </a:solidFill>
            </a:endParaRPr>
          </a:p>
          <a:p>
            <a:pPr marL="898525" indent="-255588"/>
            <a:r>
              <a:rPr lang="en-US" b="1" dirty="0" smtClean="0"/>
              <a:t>Course </a:t>
            </a:r>
            <a:r>
              <a:rPr lang="en-US" b="1" dirty="0"/>
              <a:t>1: </a:t>
            </a:r>
            <a:r>
              <a:rPr lang="en-US" dirty="0"/>
              <a:t>Introduction to Contract Law</a:t>
            </a:r>
            <a:endParaRPr lang="fr-FR" dirty="0"/>
          </a:p>
          <a:p>
            <a:pPr marL="898525" indent="-255588"/>
            <a:r>
              <a:rPr lang="en-US" b="1" dirty="0"/>
              <a:t>Course 2: </a:t>
            </a:r>
            <a:r>
              <a:rPr lang="en-US" dirty="0"/>
              <a:t>The Concept of Contract</a:t>
            </a:r>
            <a:endParaRPr lang="fr-FR" dirty="0"/>
          </a:p>
          <a:p>
            <a:pPr marL="898525" indent="-255588"/>
            <a:r>
              <a:rPr lang="en-US" b="1" dirty="0"/>
              <a:t>Course 3: </a:t>
            </a:r>
            <a:r>
              <a:rPr lang="en-US" dirty="0"/>
              <a:t>Form</a:t>
            </a:r>
            <a:r>
              <a:rPr lang="en-US" u="sng" dirty="0"/>
              <a:t>a</a:t>
            </a:r>
            <a:r>
              <a:rPr lang="en-US" dirty="0"/>
              <a:t>tion of the Contract</a:t>
            </a:r>
            <a:endParaRPr lang="fr-FR" dirty="0"/>
          </a:p>
          <a:p>
            <a:pPr marL="898525" indent="-255588"/>
            <a:r>
              <a:rPr lang="en-US" b="1" dirty="0"/>
              <a:t>Course 4: </a:t>
            </a:r>
            <a:r>
              <a:rPr lang="en-US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Proof </a:t>
            </a:r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of Contracts</a:t>
            </a:r>
            <a:endParaRPr lang="fr-FR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pPr marL="898525" indent="-255588"/>
            <a:r>
              <a:rPr lang="en-US" b="1" dirty="0"/>
              <a:t>Course 5: </a:t>
            </a:r>
            <a:r>
              <a:rPr lang="en-US" dirty="0"/>
              <a:t>Contractual Liability</a:t>
            </a:r>
            <a:endParaRPr lang="fr-FR" dirty="0"/>
          </a:p>
          <a:p>
            <a:pPr marL="898525" indent="-255588"/>
            <a:r>
              <a:rPr lang="en-US" b="1" dirty="0"/>
              <a:t>Course 6: </a:t>
            </a:r>
            <a:r>
              <a:rPr lang="en-US" dirty="0"/>
              <a:t>Tor</a:t>
            </a:r>
            <a:r>
              <a:rPr lang="en-US" u="sng" dirty="0">
                <a:solidFill>
                  <a:schemeClr val="accent6"/>
                </a:solidFill>
              </a:rPr>
              <a:t>t</a:t>
            </a:r>
            <a:r>
              <a:rPr lang="en-US" dirty="0"/>
              <a:t>ious </a:t>
            </a:r>
            <a:r>
              <a:rPr lang="en-US" dirty="0" smtClean="0"/>
              <a:t>Liability: General Regime</a:t>
            </a:r>
            <a:endParaRPr lang="fr-FR" dirty="0"/>
          </a:p>
          <a:p>
            <a:pPr marL="898525" indent="-255588"/>
            <a:r>
              <a:rPr lang="en-US" b="1" dirty="0"/>
              <a:t>Course 7: </a:t>
            </a:r>
            <a:r>
              <a:rPr lang="en-US" dirty="0"/>
              <a:t>Tortious </a:t>
            </a:r>
            <a:r>
              <a:rPr lang="en-US" dirty="0" smtClean="0"/>
              <a:t>Liability: Special Regimes</a:t>
            </a:r>
            <a:endParaRPr lang="fr-FR" dirty="0"/>
          </a:p>
          <a:p>
            <a:pPr marL="898525" indent="-255588"/>
            <a:r>
              <a:rPr lang="en-US" b="1" dirty="0"/>
              <a:t>Course 8: </a:t>
            </a:r>
            <a:r>
              <a:rPr lang="en-US" dirty="0"/>
              <a:t>Professional Liability</a:t>
            </a:r>
            <a:endParaRPr lang="fr-FR" dirty="0"/>
          </a:p>
          <a:p>
            <a:pPr marL="898525" indent="-255588"/>
            <a:r>
              <a:rPr lang="en-US" b="1" dirty="0"/>
              <a:t>Course 9: </a:t>
            </a:r>
            <a:r>
              <a:rPr lang="en-US" dirty="0"/>
              <a:t>Amicable Settlement of Contractual Disputes</a:t>
            </a:r>
            <a:endParaRPr lang="fr-FR" dirty="0"/>
          </a:p>
          <a:p>
            <a:pPr marL="898525" indent="-255588"/>
            <a:r>
              <a:rPr lang="en-US" b="1" dirty="0"/>
              <a:t>Course 10: </a:t>
            </a:r>
            <a:r>
              <a:rPr lang="en-US" dirty="0"/>
              <a:t>Judicial Settlement of Contractual </a:t>
            </a:r>
            <a:r>
              <a:rPr lang="en-US" dirty="0" smtClean="0"/>
              <a:t>Disputes</a:t>
            </a:r>
            <a:endParaRPr lang="fr-FR" dirty="0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r"/>
            <a:r>
              <a:rPr lang="en-US" sz="3000" dirty="0">
                <a:solidFill>
                  <a:schemeClr val="accent1">
                    <a:lumMod val="75000"/>
                  </a:schemeClr>
                </a:solidFill>
              </a:rPr>
              <a:t>Syllabus of the Module</a:t>
            </a:r>
            <a:r>
              <a:rPr lang="fr-FR" sz="3000" dirty="0">
                <a:solidFill>
                  <a:schemeClr val="accent1">
                    <a:lumMod val="75000"/>
                  </a:schemeClr>
                </a:solidFill>
              </a:rPr>
              <a:t/>
            </a:r>
            <a:br>
              <a:rPr lang="fr-FR" sz="3000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en-US" sz="3000" dirty="0">
                <a:solidFill>
                  <a:schemeClr val="accent1">
                    <a:lumMod val="75000"/>
                  </a:schemeClr>
                </a:solidFill>
              </a:rPr>
              <a:t>Contracts and Liability</a:t>
            </a:r>
            <a:r>
              <a:rPr lang="fr-FR" sz="3000" dirty="0">
                <a:solidFill>
                  <a:schemeClr val="accent1">
                    <a:lumMod val="75000"/>
                  </a:schemeClr>
                </a:solidFill>
              </a:rPr>
              <a:t/>
            </a:r>
            <a:br>
              <a:rPr lang="fr-FR" sz="3000" dirty="0">
                <a:solidFill>
                  <a:schemeClr val="accent1">
                    <a:lumMod val="75000"/>
                  </a:schemeClr>
                </a:solidFill>
              </a:rPr>
            </a:br>
            <a:endParaRPr lang="fr-FR" sz="3000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1965287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1115616" y="548680"/>
            <a:ext cx="7632848" cy="5616624"/>
          </a:xfrm>
        </p:spPr>
        <p:txBody>
          <a:bodyPr>
            <a:normAutofit/>
          </a:bodyPr>
          <a:lstStyle/>
          <a:p>
            <a:pPr marL="109728" indent="0" algn="r">
              <a:spcBef>
                <a:spcPts val="800"/>
              </a:spcBef>
              <a:spcAft>
                <a:spcPts val="800"/>
              </a:spcAft>
              <a:buNone/>
            </a:pPr>
            <a:r>
              <a:rPr lang="en-US" sz="3500" dirty="0">
                <a:solidFill>
                  <a:schemeClr val="accent3">
                    <a:lumMod val="75000"/>
                  </a:schemeClr>
                </a:solidFill>
              </a:rPr>
              <a:t>Who should look for the evidence?</a:t>
            </a:r>
            <a:endParaRPr lang="fr-FR" sz="3500" dirty="0">
              <a:solidFill>
                <a:schemeClr val="accent3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3230473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>
          <a:xfrm>
            <a:off x="-252536" y="2218854"/>
            <a:ext cx="8229600" cy="634082"/>
          </a:xfrm>
        </p:spPr>
        <p:txBody>
          <a:bodyPr>
            <a:normAutofit fontScale="90000"/>
          </a:bodyPr>
          <a:lstStyle/>
          <a:p>
            <a:pPr algn="r"/>
            <a:r>
              <a:rPr lang="en-US" dirty="0"/>
              <a:t>2. The </a:t>
            </a:r>
            <a:r>
              <a:rPr lang="en-US" dirty="0" smtClean="0"/>
              <a:t>burden</a:t>
            </a:r>
            <a:br>
              <a:rPr lang="en-US" dirty="0" smtClean="0"/>
            </a:br>
            <a:r>
              <a:rPr lang="en-US" dirty="0" smtClean="0"/>
              <a:t> </a:t>
            </a:r>
            <a:r>
              <a:rPr lang="en-US" dirty="0"/>
              <a:t>of proof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02040171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1043608" y="692696"/>
            <a:ext cx="7581528" cy="5390059"/>
          </a:xfrm>
        </p:spPr>
        <p:txBody>
          <a:bodyPr>
            <a:normAutofit fontScale="92500" lnSpcReduction="10000"/>
          </a:bodyPr>
          <a:lstStyle/>
          <a:p>
            <a:pPr algn="just">
              <a:spcBef>
                <a:spcPts val="800"/>
              </a:spcBef>
              <a:spcAft>
                <a:spcPts val="800"/>
              </a:spcAft>
            </a:pPr>
            <a:r>
              <a:rPr lang="en-US" dirty="0"/>
              <a:t>The 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burden of proof </a:t>
            </a:r>
            <a:r>
              <a:rPr lang="en-US" dirty="0"/>
              <a:t>refers to the party who must 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demonstrate the truth </a:t>
            </a:r>
            <a:r>
              <a:rPr lang="en-US" dirty="0"/>
              <a:t>of the allegations. </a:t>
            </a:r>
            <a:endParaRPr lang="en-US" dirty="0" smtClean="0"/>
          </a:p>
          <a:p>
            <a:pPr algn="just">
              <a:spcBef>
                <a:spcPts val="800"/>
              </a:spcBef>
              <a:spcAft>
                <a:spcPts val="800"/>
              </a:spcAft>
            </a:pPr>
            <a:r>
              <a:rPr lang="en-US" dirty="0" smtClean="0"/>
              <a:t>Determining </a:t>
            </a:r>
            <a:r>
              <a:rPr lang="en-US" dirty="0"/>
              <a:t>which party must prov</a:t>
            </a:r>
            <a:r>
              <a:rPr lang="en-US" dirty="0">
                <a:solidFill>
                  <a:schemeClr val="accent3">
                    <a:lumMod val="75000"/>
                  </a:schemeClr>
                </a:solidFill>
              </a:rPr>
              <a:t>i</a:t>
            </a:r>
            <a:r>
              <a:rPr lang="en-US" dirty="0"/>
              <a:t>de proof follows a logical principle: the party who makes the claim must prove it. </a:t>
            </a:r>
            <a:endParaRPr lang="en-US" dirty="0" smtClean="0"/>
          </a:p>
          <a:p>
            <a:pPr algn="just">
              <a:spcBef>
                <a:spcPts val="800"/>
              </a:spcBef>
              <a:spcAft>
                <a:spcPts val="800"/>
              </a:spcAft>
            </a:pPr>
            <a:endParaRPr lang="en-US" dirty="0"/>
          </a:p>
          <a:p>
            <a:pPr marL="1077913" indent="0" algn="just">
              <a:spcBef>
                <a:spcPts val="800"/>
              </a:spcBef>
              <a:spcAft>
                <a:spcPts val="800"/>
              </a:spcAft>
              <a:buNone/>
            </a:pP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"</a:t>
            </a: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The 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creditor </a:t>
            </a: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must prov</a:t>
            </a:r>
            <a:r>
              <a:rPr lang="en-US" dirty="0">
                <a:solidFill>
                  <a:schemeClr val="accent3">
                    <a:lumMod val="75000"/>
                  </a:schemeClr>
                </a:solidFill>
              </a:rPr>
              <a:t>i</a:t>
            </a: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de proof of the obligation, and the 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debtor</a:t>
            </a: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 must provide proof of his discharge." </a:t>
            </a:r>
            <a:r>
              <a:rPr lang="en-US" dirty="0"/>
              <a:t>(Art. 323 of the Civil Code).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76194438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>
          <a:xfrm>
            <a:off x="-324544" y="1340768"/>
            <a:ext cx="8229600" cy="634082"/>
          </a:xfrm>
        </p:spPr>
        <p:txBody>
          <a:bodyPr>
            <a:normAutofit fontScale="90000"/>
          </a:bodyPr>
          <a:lstStyle/>
          <a:p>
            <a:pPr algn="r"/>
            <a:r>
              <a:rPr lang="en-US" dirty="0"/>
              <a:t>How to establish proof </a:t>
            </a:r>
            <a:br>
              <a:rPr lang="en-US" dirty="0"/>
            </a:br>
            <a:r>
              <a:rPr lang="en-US" dirty="0" smtClean="0"/>
              <a:t>of </a:t>
            </a:r>
            <a:r>
              <a:rPr lang="en-US" dirty="0"/>
              <a:t>a legal act or fact?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57294433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>
          <a:xfrm>
            <a:off x="-252536" y="2218854"/>
            <a:ext cx="8229600" cy="634082"/>
          </a:xfrm>
        </p:spPr>
        <p:txBody>
          <a:bodyPr>
            <a:normAutofit fontScale="90000"/>
          </a:bodyPr>
          <a:lstStyle/>
          <a:p>
            <a:pPr algn="r"/>
            <a:r>
              <a:rPr lang="fr-FR" dirty="0"/>
              <a:t>3. </a:t>
            </a:r>
            <a:r>
              <a:rPr lang="fr-FR" dirty="0" err="1"/>
              <a:t>Means</a:t>
            </a:r>
            <a:r>
              <a:rPr lang="fr-FR" dirty="0"/>
              <a:t> of proof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25656084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>
          <a:xfrm>
            <a:off x="518864" y="476672"/>
            <a:ext cx="8229600" cy="1143000"/>
          </a:xfrm>
        </p:spPr>
        <p:txBody>
          <a:bodyPr>
            <a:normAutofit fontScale="90000"/>
          </a:bodyPr>
          <a:lstStyle/>
          <a:p>
            <a:pPr algn="r"/>
            <a:r>
              <a:rPr lang="en-US" dirty="0"/>
              <a:t>The civil code recogn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i</a:t>
            </a:r>
            <a:r>
              <a:rPr lang="en-US" dirty="0"/>
              <a:t>zes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five </a:t>
            </a:r>
            <a:r>
              <a:rPr lang="en-US" dirty="0"/>
              <a:t>modes of proof:</a:t>
            </a:r>
            <a:endParaRPr lang="fr-FR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1187624" y="2215405"/>
            <a:ext cx="8229600" cy="4525963"/>
          </a:xfrm>
        </p:spPr>
        <p:txBody>
          <a:bodyPr>
            <a:normAutofit/>
          </a:bodyPr>
          <a:lstStyle/>
          <a:p>
            <a:r>
              <a:rPr lang="en-US" dirty="0"/>
              <a:t>Documentary evidence, </a:t>
            </a:r>
            <a:endParaRPr lang="en-US" dirty="0" smtClean="0"/>
          </a:p>
          <a:p>
            <a:r>
              <a:rPr lang="en-US" dirty="0" smtClean="0"/>
              <a:t>Testimonial </a:t>
            </a:r>
            <a:r>
              <a:rPr lang="en-US" dirty="0"/>
              <a:t>evidence, </a:t>
            </a:r>
            <a:endParaRPr lang="en-US" dirty="0" smtClean="0"/>
          </a:p>
          <a:p>
            <a:r>
              <a:rPr lang="en-US" dirty="0" smtClean="0"/>
              <a:t>Proof </a:t>
            </a:r>
            <a:r>
              <a:rPr lang="en-US" dirty="0"/>
              <a:t>by clues, </a:t>
            </a:r>
            <a:endParaRPr lang="en-US" dirty="0" smtClean="0"/>
          </a:p>
          <a:p>
            <a:r>
              <a:rPr lang="en-US" dirty="0" smtClean="0"/>
              <a:t>Confession</a:t>
            </a:r>
            <a:r>
              <a:rPr lang="en-US" dirty="0"/>
              <a:t>, </a:t>
            </a:r>
            <a:endParaRPr lang="en-US" dirty="0" smtClean="0"/>
          </a:p>
          <a:p>
            <a:r>
              <a:rPr lang="en-US" dirty="0" smtClean="0"/>
              <a:t>Oath</a:t>
            </a:r>
            <a:r>
              <a:rPr lang="en-US" dirty="0"/>
              <a:t>.</a:t>
            </a:r>
            <a:endParaRPr lang="fr-FR" sz="3200" dirty="0"/>
          </a:p>
        </p:txBody>
      </p:sp>
    </p:spTree>
    <p:extLst>
      <p:ext uri="{BB962C8B-B14F-4D97-AF65-F5344CB8AC3E}">
        <p14:creationId xmlns:p14="http://schemas.microsoft.com/office/powerpoint/2010/main" val="302641388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>
          <a:xfrm>
            <a:off x="518864" y="476672"/>
            <a:ext cx="8229600" cy="1143000"/>
          </a:xfrm>
        </p:spPr>
        <p:txBody>
          <a:bodyPr>
            <a:normAutofit fontScale="90000"/>
          </a:bodyPr>
          <a:lstStyle/>
          <a:p>
            <a:pPr algn="r"/>
            <a:r>
              <a:rPr lang="en-US" dirty="0"/>
              <a:t>Do the previous means of proof have the same evidential value ?</a:t>
            </a:r>
            <a:endParaRPr lang="fr-FR" dirty="0">
              <a:solidFill>
                <a:schemeClr val="bg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2039997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1022920" y="1916832"/>
            <a:ext cx="7941568" cy="4525963"/>
          </a:xfrm>
        </p:spPr>
        <p:txBody>
          <a:bodyPr>
            <a:normAutofit/>
          </a:bodyPr>
          <a:lstStyle/>
          <a:p>
            <a:pPr algn="just">
              <a:spcBef>
                <a:spcPts val="800"/>
              </a:spcBef>
              <a:spcAft>
                <a:spcPts val="800"/>
              </a:spcAft>
            </a:pPr>
            <a:r>
              <a:rPr lang="en-US" sz="2800" dirty="0"/>
              <a:t>Methods of proof are arran</a:t>
            </a:r>
            <a:r>
              <a:rPr lang="en-US" sz="2800" dirty="0">
                <a:solidFill>
                  <a:schemeClr val="accent3">
                    <a:lumMod val="75000"/>
                  </a:schemeClr>
                </a:solidFill>
              </a:rPr>
              <a:t>g</a:t>
            </a:r>
            <a:r>
              <a:rPr lang="en-US" sz="2800" dirty="0"/>
              <a:t>ed in a h</a:t>
            </a:r>
            <a:r>
              <a:rPr lang="en-US" sz="2800" u="sng" dirty="0">
                <a:solidFill>
                  <a:schemeClr val="accent3">
                    <a:lumMod val="75000"/>
                  </a:schemeClr>
                </a:solidFill>
              </a:rPr>
              <a:t>i</a:t>
            </a:r>
            <a:r>
              <a:rPr lang="en-US" sz="2800" dirty="0"/>
              <a:t>erarchy and do </a:t>
            </a:r>
            <a:r>
              <a:rPr lang="en-US" sz="2800" dirty="0">
                <a:solidFill>
                  <a:schemeClr val="accent2">
                    <a:lumMod val="75000"/>
                  </a:schemeClr>
                </a:solidFill>
              </a:rPr>
              <a:t>not all have the same </a:t>
            </a:r>
            <a:r>
              <a:rPr lang="en-US" sz="2800" dirty="0" smtClean="0">
                <a:solidFill>
                  <a:schemeClr val="accent2">
                    <a:lumMod val="75000"/>
                  </a:schemeClr>
                </a:solidFill>
              </a:rPr>
              <a:t>evidence value</a:t>
            </a:r>
            <a:r>
              <a:rPr lang="en-US" sz="2800" dirty="0" smtClean="0"/>
              <a:t>. </a:t>
            </a:r>
          </a:p>
          <a:p>
            <a:pPr algn="just">
              <a:spcBef>
                <a:spcPts val="800"/>
              </a:spcBef>
              <a:spcAft>
                <a:spcPts val="800"/>
              </a:spcAft>
            </a:pPr>
            <a:r>
              <a:rPr lang="en-US" sz="2800" dirty="0" smtClean="0"/>
              <a:t>Some </a:t>
            </a:r>
            <a:r>
              <a:rPr lang="en-US" sz="2800" dirty="0"/>
              <a:t>are </a:t>
            </a:r>
            <a:r>
              <a:rPr lang="en-US" sz="2800" u="sng" dirty="0">
                <a:solidFill>
                  <a:schemeClr val="accent3">
                    <a:lumMod val="75000"/>
                  </a:schemeClr>
                </a:solidFill>
              </a:rPr>
              <a:t>bi</a:t>
            </a:r>
            <a:r>
              <a:rPr lang="en-US" sz="2800" dirty="0">
                <a:solidFill>
                  <a:schemeClr val="accent2">
                    <a:lumMod val="75000"/>
                  </a:schemeClr>
                </a:solidFill>
              </a:rPr>
              <a:t>nding</a:t>
            </a:r>
            <a:r>
              <a:rPr lang="en-US" sz="2800" dirty="0"/>
              <a:t> on the judge, while others leave room for </a:t>
            </a:r>
            <a:r>
              <a:rPr lang="en-US" sz="2800" dirty="0">
                <a:solidFill>
                  <a:schemeClr val="accent2">
                    <a:lumMod val="75000"/>
                  </a:schemeClr>
                </a:solidFill>
              </a:rPr>
              <a:t>discretion. </a:t>
            </a:r>
            <a:endParaRPr lang="en-US" sz="2800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algn="just">
              <a:spcBef>
                <a:spcPts val="800"/>
              </a:spcBef>
              <a:spcAft>
                <a:spcPts val="800"/>
              </a:spcAft>
            </a:pPr>
            <a:r>
              <a:rPr lang="en-US" sz="2800" dirty="0" smtClean="0"/>
              <a:t>Methods </a:t>
            </a:r>
            <a:r>
              <a:rPr lang="en-US" sz="2800" dirty="0"/>
              <a:t>of proof are classif</a:t>
            </a:r>
            <a:r>
              <a:rPr lang="en-US" sz="2800" u="sng" dirty="0">
                <a:solidFill>
                  <a:schemeClr val="accent3">
                    <a:lumMod val="75000"/>
                  </a:schemeClr>
                </a:solidFill>
              </a:rPr>
              <a:t>i</a:t>
            </a:r>
            <a:r>
              <a:rPr lang="en-US" sz="2800" dirty="0"/>
              <a:t>ed according to their </a:t>
            </a:r>
            <a:r>
              <a:rPr lang="en-US" sz="2800" dirty="0" smtClean="0">
                <a:solidFill>
                  <a:schemeClr val="accent2">
                    <a:lumMod val="75000"/>
                  </a:schemeClr>
                </a:solidFill>
              </a:rPr>
              <a:t>evidence value </a:t>
            </a:r>
            <a:r>
              <a:rPr lang="en-US" sz="2800" dirty="0" smtClean="0"/>
              <a:t>into </a:t>
            </a:r>
            <a:r>
              <a:rPr lang="en-US" sz="2800" dirty="0"/>
              <a:t>two categories: </a:t>
            </a:r>
            <a:endParaRPr lang="en-US" sz="2800" dirty="0" smtClean="0"/>
          </a:p>
          <a:p>
            <a:pPr marL="1433513" indent="-282575" algn="just">
              <a:spcBef>
                <a:spcPts val="800"/>
              </a:spcBef>
              <a:spcAft>
                <a:spcPts val="800"/>
              </a:spcAft>
              <a:buFont typeface="Courier New" pitchFamily="49" charset="0"/>
              <a:buChar char="o"/>
            </a:pPr>
            <a:r>
              <a:rPr lang="en-US" sz="2800" dirty="0" smtClean="0">
                <a:solidFill>
                  <a:schemeClr val="accent2">
                    <a:lumMod val="75000"/>
                  </a:schemeClr>
                </a:solidFill>
              </a:rPr>
              <a:t>Perfect </a:t>
            </a:r>
            <a:r>
              <a:rPr lang="en-US" sz="2800" dirty="0">
                <a:solidFill>
                  <a:schemeClr val="accent2">
                    <a:lumMod val="75000"/>
                  </a:schemeClr>
                </a:solidFill>
              </a:rPr>
              <a:t>evidence, </a:t>
            </a:r>
            <a:endParaRPr lang="en-US" sz="2800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marL="1433513" indent="-282575" algn="just">
              <a:spcBef>
                <a:spcPts val="800"/>
              </a:spcBef>
              <a:spcAft>
                <a:spcPts val="800"/>
              </a:spcAft>
              <a:buFont typeface="Courier New" pitchFamily="49" charset="0"/>
              <a:buChar char="o"/>
            </a:pPr>
            <a:r>
              <a:rPr lang="en-US" sz="2800" dirty="0" smtClean="0">
                <a:solidFill>
                  <a:schemeClr val="accent2">
                    <a:lumMod val="75000"/>
                  </a:schemeClr>
                </a:solidFill>
              </a:rPr>
              <a:t>Imperfect </a:t>
            </a:r>
            <a:r>
              <a:rPr lang="en-US" sz="2800" dirty="0">
                <a:solidFill>
                  <a:schemeClr val="accent2">
                    <a:lumMod val="75000"/>
                  </a:schemeClr>
                </a:solidFill>
              </a:rPr>
              <a:t>evidence.</a:t>
            </a:r>
            <a:endParaRPr lang="fr-FR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>
          <a:xfrm>
            <a:off x="755576" y="116632"/>
            <a:ext cx="8229600" cy="1143000"/>
          </a:xfrm>
        </p:spPr>
        <p:txBody>
          <a:bodyPr>
            <a:normAutofit/>
          </a:bodyPr>
          <a:lstStyle/>
          <a:p>
            <a:pPr algn="r"/>
            <a:r>
              <a:rPr lang="en-US" dirty="0"/>
              <a:t>The 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h</a:t>
            </a:r>
            <a:r>
              <a:rPr lang="en-US" u="sng" dirty="0">
                <a:solidFill>
                  <a:schemeClr val="accent2">
                    <a:lumMod val="75000"/>
                  </a:schemeClr>
                </a:solidFill>
              </a:rPr>
              <a:t>i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erarchy</a:t>
            </a:r>
            <a:r>
              <a:rPr lang="en-US" dirty="0"/>
              <a:t> of means of proof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0320763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>
          <a:xfrm>
            <a:off x="-252536" y="1709936"/>
            <a:ext cx="8229600" cy="1143000"/>
          </a:xfrm>
        </p:spPr>
        <p:txBody>
          <a:bodyPr>
            <a:normAutofit fontScale="90000"/>
          </a:bodyPr>
          <a:lstStyle/>
          <a:p>
            <a:pPr algn="r"/>
            <a:r>
              <a:rPr lang="fr-FR" dirty="0">
                <a:solidFill>
                  <a:schemeClr val="accent2">
                    <a:lumMod val="75000"/>
                  </a:schemeClr>
                </a:solidFill>
              </a:rPr>
              <a:t>First. </a:t>
            </a:r>
            <a:r>
              <a:rPr lang="fr-FR" dirty="0" smtClean="0">
                <a:solidFill>
                  <a:schemeClr val="accent2">
                    <a:lumMod val="75000"/>
                  </a:schemeClr>
                </a:solidFill>
              </a:rPr>
              <a:t/>
            </a:r>
            <a:br>
              <a:rPr lang="fr-FR" dirty="0" smtClean="0">
                <a:solidFill>
                  <a:schemeClr val="accent2">
                    <a:lumMod val="75000"/>
                  </a:schemeClr>
                </a:solidFill>
              </a:rPr>
            </a:br>
            <a:r>
              <a:rPr lang="fr-FR" dirty="0" err="1" smtClean="0"/>
              <a:t>Perfect</a:t>
            </a:r>
            <a:r>
              <a:rPr lang="fr-FR" dirty="0" smtClean="0"/>
              <a:t> </a:t>
            </a:r>
            <a:r>
              <a:rPr lang="fr-FR" dirty="0" err="1"/>
              <a:t>evidence</a:t>
            </a:r>
            <a:endParaRPr lang="fr-FR" dirty="0">
              <a:solidFill>
                <a:schemeClr val="bg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2401993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>
          <a:xfrm>
            <a:off x="457200" y="845840"/>
            <a:ext cx="8229600" cy="1143000"/>
          </a:xfrm>
        </p:spPr>
        <p:txBody>
          <a:bodyPr>
            <a:normAutofit fontScale="90000"/>
          </a:bodyPr>
          <a:lstStyle/>
          <a:p>
            <a:pPr algn="r"/>
            <a:r>
              <a:rPr lang="en-US" dirty="0"/>
              <a:t>There are 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four methods </a:t>
            </a:r>
            <a:r>
              <a:rPr lang="en-US" dirty="0"/>
              <a:t>of so-called perfect proofs</a:t>
            </a:r>
            <a:endParaRPr lang="fr-FR" dirty="0"/>
          </a:p>
        </p:txBody>
      </p:sp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35496" y="2647453"/>
            <a:ext cx="8229600" cy="4525963"/>
          </a:xfrm>
        </p:spPr>
        <p:txBody>
          <a:bodyPr/>
          <a:lstStyle/>
          <a:p>
            <a:pPr marL="1512888" indent="-255588"/>
            <a:r>
              <a:rPr lang="en-US" sz="3000" dirty="0"/>
              <a:t>The authentic instrument,</a:t>
            </a:r>
          </a:p>
          <a:p>
            <a:pPr marL="1512888" indent="-255588"/>
            <a:r>
              <a:rPr lang="en-US" sz="3000" dirty="0"/>
              <a:t>The pr</a:t>
            </a:r>
            <a:r>
              <a:rPr lang="en-US" sz="3000" u="sng" dirty="0">
                <a:solidFill>
                  <a:schemeClr val="accent3">
                    <a:lumMod val="75000"/>
                  </a:schemeClr>
                </a:solidFill>
              </a:rPr>
              <a:t>i</a:t>
            </a:r>
            <a:r>
              <a:rPr lang="en-US" sz="3000" dirty="0"/>
              <a:t>vate deed,</a:t>
            </a:r>
          </a:p>
          <a:p>
            <a:pPr marL="1512888" indent="-255588"/>
            <a:r>
              <a:rPr lang="en-US" sz="3000" dirty="0"/>
              <a:t>The judicial confession</a:t>
            </a:r>
          </a:p>
          <a:p>
            <a:pPr marL="1512888" indent="-255588"/>
            <a:r>
              <a:rPr lang="en-US" sz="3000" dirty="0"/>
              <a:t>The dec</a:t>
            </a:r>
            <a:r>
              <a:rPr lang="en-US" sz="3000" u="sng" dirty="0">
                <a:solidFill>
                  <a:schemeClr val="accent3">
                    <a:lumMod val="75000"/>
                  </a:schemeClr>
                </a:solidFill>
              </a:rPr>
              <a:t>i</a:t>
            </a:r>
            <a:r>
              <a:rPr lang="en-US" sz="3000" dirty="0"/>
              <a:t>sive oath.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2289713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187624" y="1052736"/>
            <a:ext cx="7498080" cy="1143000"/>
          </a:xfrm>
        </p:spPr>
        <p:txBody>
          <a:bodyPr/>
          <a:lstStyle/>
          <a:p>
            <a:pPr algn="r"/>
            <a:r>
              <a:rPr lang="fr-FR" dirty="0" err="1"/>
              <a:t>What</a:t>
            </a:r>
            <a:r>
              <a:rPr lang="fr-FR" dirty="0"/>
              <a:t> </a:t>
            </a:r>
            <a:r>
              <a:rPr lang="fr-FR" dirty="0" err="1"/>
              <a:t>is</a:t>
            </a:r>
            <a:r>
              <a:rPr lang="fr-FR" dirty="0"/>
              <a:t> </a:t>
            </a:r>
            <a:r>
              <a:rPr lang="fr-FR" dirty="0" smtClean="0"/>
              <a:t>proof ?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946225272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>
          <a:xfrm>
            <a:off x="395536" y="44624"/>
            <a:ext cx="8229600" cy="1143000"/>
          </a:xfrm>
        </p:spPr>
        <p:txBody>
          <a:bodyPr>
            <a:normAutofit/>
          </a:bodyPr>
          <a:lstStyle/>
          <a:p>
            <a:pPr algn="r"/>
            <a:r>
              <a:rPr lang="en-US" sz="4400" dirty="0" smtClean="0"/>
              <a:t>a. The </a:t>
            </a:r>
            <a:r>
              <a:rPr lang="en-US" sz="4400" dirty="0"/>
              <a:t>authentic instrument</a:t>
            </a:r>
            <a:endParaRPr lang="fr-FR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971600" y="1351309"/>
            <a:ext cx="7704856" cy="4525963"/>
          </a:xfrm>
        </p:spPr>
        <p:txBody>
          <a:bodyPr>
            <a:normAutofit fontScale="92500" lnSpcReduction="20000"/>
          </a:bodyPr>
          <a:lstStyle/>
          <a:p>
            <a:pPr algn="just">
              <a:spcBef>
                <a:spcPts val="800"/>
              </a:spcBef>
              <a:spcAft>
                <a:spcPts val="800"/>
              </a:spcAft>
            </a:pPr>
            <a:r>
              <a:rPr lang="en-US" dirty="0"/>
              <a:t>A </a:t>
            </a:r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"document drawn up by a person specifically author</a:t>
            </a:r>
            <a:r>
              <a:rPr lang="en-US" u="sng" dirty="0">
                <a:solidFill>
                  <a:schemeClr val="accent3">
                    <a:lumMod val="75000"/>
                  </a:schemeClr>
                </a:solidFill>
              </a:rPr>
              <a:t>i</a:t>
            </a:r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zed for this purpose, who is a 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public official</a:t>
            </a:r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." </a:t>
            </a:r>
            <a:r>
              <a:rPr lang="en-US" dirty="0"/>
              <a:t>(Art. 324 of the Civil Code) </a:t>
            </a:r>
            <a:endParaRPr lang="en-US" dirty="0" smtClean="0"/>
          </a:p>
          <a:p>
            <a:pPr algn="just">
              <a:spcBef>
                <a:spcPts val="800"/>
              </a:spcBef>
              <a:spcAft>
                <a:spcPts val="800"/>
              </a:spcAft>
            </a:pPr>
            <a:r>
              <a:rPr lang="en-US" dirty="0" smtClean="0"/>
              <a:t>Two 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essential conditions </a:t>
            </a:r>
            <a:r>
              <a:rPr lang="en-US" dirty="0"/>
              <a:t>contribute to the regularity of an authentic document: </a:t>
            </a:r>
            <a:endParaRPr lang="en-US" dirty="0" smtClean="0"/>
          </a:p>
          <a:p>
            <a:pPr marL="895350" indent="-282575" algn="just">
              <a:spcBef>
                <a:spcPts val="800"/>
              </a:spcBef>
              <a:spcAft>
                <a:spcPts val="800"/>
              </a:spcAft>
            </a:pP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A 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public official: </a:t>
            </a:r>
            <a:r>
              <a:rPr lang="en-US" dirty="0"/>
              <a:t>materially and territorially competent; </a:t>
            </a:r>
            <a:endParaRPr lang="en-US" dirty="0" smtClean="0"/>
          </a:p>
          <a:p>
            <a:pPr marL="895350" indent="-282575" algn="just">
              <a:spcBef>
                <a:spcPts val="800"/>
              </a:spcBef>
              <a:spcAft>
                <a:spcPts val="800"/>
              </a:spcAft>
            </a:pP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Compl</a:t>
            </a:r>
            <a:r>
              <a:rPr lang="en-US" u="sng" dirty="0" smtClean="0">
                <a:solidFill>
                  <a:schemeClr val="accent3">
                    <a:lumMod val="75000"/>
                  </a:schemeClr>
                </a:solidFill>
              </a:rPr>
              <a:t>i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ance 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with formalities: </a:t>
            </a:r>
            <a:r>
              <a:rPr lang="en-US" dirty="0"/>
              <a:t>drafting in the national language, without blanks or interlineations, stamp, and registration.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631221951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fr-FR" dirty="0" err="1"/>
              <a:t>Noticed</a:t>
            </a:r>
            <a:r>
              <a:rPr lang="fr-FR" dirty="0"/>
              <a:t>…</a:t>
            </a:r>
            <a:endParaRPr lang="fr-FR" dirty="0"/>
          </a:p>
        </p:txBody>
      </p:sp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1187624" y="1556792"/>
            <a:ext cx="7499176" cy="4525963"/>
          </a:xfrm>
        </p:spPr>
        <p:txBody>
          <a:bodyPr>
            <a:normAutofit/>
          </a:bodyPr>
          <a:lstStyle/>
          <a:p>
            <a:pPr algn="just">
              <a:spcBef>
                <a:spcPts val="800"/>
              </a:spcBef>
              <a:spcAft>
                <a:spcPts val="800"/>
              </a:spcAft>
            </a:pPr>
            <a:r>
              <a:rPr lang="en-US" sz="2800" dirty="0"/>
              <a:t>The use of authentic instruments </a:t>
            </a:r>
            <a:r>
              <a:rPr lang="en-US" sz="2800" dirty="0">
                <a:solidFill>
                  <a:schemeClr val="accent2">
                    <a:lumMod val="75000"/>
                  </a:schemeClr>
                </a:solidFill>
              </a:rPr>
              <a:t>does not always depend on the goodwill</a:t>
            </a:r>
            <a:r>
              <a:rPr lang="en-US" sz="2800" dirty="0"/>
              <a:t> of the contracting parties.</a:t>
            </a:r>
          </a:p>
          <a:p>
            <a:pPr algn="just">
              <a:spcBef>
                <a:spcPts val="800"/>
              </a:spcBef>
              <a:spcAft>
                <a:spcPts val="800"/>
              </a:spcAft>
            </a:pPr>
            <a:r>
              <a:rPr lang="en-US" sz="2800" dirty="0"/>
              <a:t>The law requ</a:t>
            </a:r>
            <a:r>
              <a:rPr lang="en-US" sz="2800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</a:t>
            </a:r>
            <a:r>
              <a:rPr lang="en-US" sz="2800" dirty="0"/>
              <a:t>res certain documents to be drawn up in </a:t>
            </a:r>
            <a:r>
              <a:rPr lang="en-US" sz="2800" dirty="0">
                <a:solidFill>
                  <a:schemeClr val="accent2">
                    <a:lumMod val="75000"/>
                  </a:schemeClr>
                </a:solidFill>
              </a:rPr>
              <a:t>authentic form:</a:t>
            </a:r>
          </a:p>
          <a:p>
            <a:pPr marL="1165225" indent="-282575" algn="just">
              <a:spcBef>
                <a:spcPts val="0"/>
              </a:spcBef>
              <a:buFont typeface="Courier New" pitchFamily="49" charset="0"/>
              <a:buChar char="o"/>
              <a:tabLst>
                <a:tab pos="452438" algn="l"/>
              </a:tabLst>
            </a:pPr>
            <a:r>
              <a:rPr lang="en-US" sz="2800" dirty="0"/>
              <a:t>transfer of real estate ownership,</a:t>
            </a:r>
          </a:p>
          <a:p>
            <a:pPr marL="1165225" indent="-282575" algn="just">
              <a:spcBef>
                <a:spcPts val="0"/>
              </a:spcBef>
              <a:buFont typeface="Courier New" pitchFamily="49" charset="0"/>
              <a:buChar char="o"/>
              <a:tabLst>
                <a:tab pos="452438" algn="l"/>
              </a:tabLst>
            </a:pPr>
            <a:r>
              <a:rPr lang="en-US" sz="2800" dirty="0"/>
              <a:t>marriage,</a:t>
            </a:r>
          </a:p>
          <a:p>
            <a:pPr marL="1165225" indent="-282575" algn="just">
              <a:spcBef>
                <a:spcPts val="0"/>
              </a:spcBef>
              <a:buFont typeface="Courier New" pitchFamily="49" charset="0"/>
              <a:buChar char="o"/>
              <a:tabLst>
                <a:tab pos="452438" algn="l"/>
              </a:tabLst>
            </a:pPr>
            <a:r>
              <a:rPr lang="en-US" sz="2800" dirty="0"/>
              <a:t>birth,</a:t>
            </a:r>
          </a:p>
          <a:p>
            <a:pPr marL="1165225" indent="-282575" algn="just">
              <a:spcBef>
                <a:spcPts val="0"/>
              </a:spcBef>
              <a:buFont typeface="Courier New" pitchFamily="49" charset="0"/>
              <a:buChar char="o"/>
              <a:tabLst>
                <a:tab pos="452438" algn="l"/>
              </a:tabLst>
            </a:pPr>
            <a:r>
              <a:rPr lang="en-US" sz="2800" dirty="0"/>
              <a:t>death.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895657527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>
          <a:xfrm>
            <a:off x="467544" y="197768"/>
            <a:ext cx="8229600" cy="1143000"/>
          </a:xfrm>
        </p:spPr>
        <p:txBody>
          <a:bodyPr/>
          <a:lstStyle/>
          <a:p>
            <a:pPr algn="r"/>
            <a:r>
              <a:rPr lang="fr-FR" dirty="0" smtClean="0">
                <a:solidFill>
                  <a:schemeClr val="bg2">
                    <a:lumMod val="50000"/>
                  </a:schemeClr>
                </a:solidFill>
                <a:effectLst/>
              </a:rPr>
              <a:t>b. </a:t>
            </a:r>
            <a:r>
              <a:rPr lang="en-US" sz="4400" dirty="0"/>
              <a:t>The pr</a:t>
            </a:r>
            <a:r>
              <a:rPr lang="en-US" sz="4400" u="sng" dirty="0">
                <a:solidFill>
                  <a:schemeClr val="accent3">
                    <a:lumMod val="75000"/>
                  </a:schemeClr>
                </a:solidFill>
              </a:rPr>
              <a:t>i</a:t>
            </a:r>
            <a:r>
              <a:rPr lang="en-US" sz="4400" dirty="0"/>
              <a:t>vate deed</a:t>
            </a:r>
            <a:endParaRPr lang="fr-FR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1115616" y="1495325"/>
            <a:ext cx="7632848" cy="4525963"/>
          </a:xfrm>
        </p:spPr>
        <p:txBody>
          <a:bodyPr>
            <a:normAutofit lnSpcReduction="10000"/>
          </a:bodyPr>
          <a:lstStyle/>
          <a:p>
            <a:pPr algn="just">
              <a:spcBef>
                <a:spcPts val="800"/>
              </a:spcBef>
              <a:spcAft>
                <a:spcPts val="800"/>
              </a:spcAft>
            </a:pPr>
            <a:r>
              <a:rPr lang="en-US" dirty="0"/>
              <a:t>A private deed is defined as 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a written document containing the signatures of the parties. </a:t>
            </a:r>
            <a:endParaRPr lang="en-US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algn="just">
              <a:spcBef>
                <a:spcPts val="800"/>
              </a:spcBef>
              <a:spcAft>
                <a:spcPts val="800"/>
              </a:spcAft>
            </a:pPr>
            <a:r>
              <a:rPr lang="en-US" dirty="0" smtClean="0"/>
              <a:t>It </a:t>
            </a:r>
            <a:r>
              <a:rPr lang="en-US" dirty="0"/>
              <a:t>can be written in any language, by the parties or third parties, by hand or by any mechanical means. </a:t>
            </a:r>
            <a:endParaRPr lang="en-US" dirty="0" smtClean="0"/>
          </a:p>
          <a:p>
            <a:pPr algn="just">
              <a:spcBef>
                <a:spcPts val="800"/>
              </a:spcBef>
              <a:spcAft>
                <a:spcPts val="800"/>
              </a:spcAft>
            </a:pP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One 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formality is fundamental: </a:t>
            </a:r>
            <a:r>
              <a:rPr lang="en-US" dirty="0"/>
              <a:t>the signature of the author(s) to demonstrate agreement.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575449636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>
          <a:xfrm>
            <a:off x="457200" y="125760"/>
            <a:ext cx="8229600" cy="1143000"/>
          </a:xfrm>
        </p:spPr>
        <p:txBody>
          <a:bodyPr/>
          <a:lstStyle/>
          <a:p>
            <a:pPr marL="1512888" indent="-255588" algn="r"/>
            <a:r>
              <a:rPr lang="fr-FR" dirty="0" smtClean="0">
                <a:solidFill>
                  <a:schemeClr val="bg2">
                    <a:lumMod val="50000"/>
                  </a:schemeClr>
                </a:solidFill>
                <a:effectLst/>
              </a:rPr>
              <a:t>c. </a:t>
            </a:r>
            <a:r>
              <a:rPr lang="en-US" sz="4400" dirty="0"/>
              <a:t>The judicial confession</a:t>
            </a:r>
            <a:endParaRPr lang="en-US" sz="4400" dirty="0"/>
          </a:p>
        </p:txBody>
      </p:sp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1187624" y="1124744"/>
            <a:ext cx="7499176" cy="5116024"/>
          </a:xfrm>
        </p:spPr>
        <p:txBody>
          <a:bodyPr>
            <a:noAutofit/>
          </a:bodyPr>
          <a:lstStyle/>
          <a:p>
            <a:pPr algn="just">
              <a:spcBef>
                <a:spcPts val="0"/>
              </a:spcBef>
            </a:pPr>
            <a:r>
              <a:rPr lang="en-US" sz="2400" dirty="0"/>
              <a:t>A judicial admission is a statement by which a party acknowledges the existence of a fact or act re</a:t>
            </a:r>
            <a:r>
              <a:rPr lang="en-US" sz="2400" u="sng" dirty="0">
                <a:solidFill>
                  <a:schemeClr val="accent3">
                    <a:lumMod val="75000"/>
                  </a:schemeClr>
                </a:solidFill>
              </a:rPr>
              <a:t>li</a:t>
            </a:r>
            <a:r>
              <a:rPr lang="en-US" sz="2400" dirty="0"/>
              <a:t>ed upon by the opposing party. It is made either: </a:t>
            </a:r>
            <a:endParaRPr lang="en-US" sz="2400" dirty="0" smtClean="0"/>
          </a:p>
          <a:p>
            <a:pPr marL="1077913" indent="-282575" algn="just">
              <a:spcBef>
                <a:spcPts val="0"/>
              </a:spcBef>
            </a:pPr>
            <a:r>
              <a:rPr lang="en-US" sz="2400" dirty="0" smtClean="0"/>
              <a:t>orally </a:t>
            </a:r>
            <a:r>
              <a:rPr lang="en-US" sz="2400" dirty="0"/>
              <a:t>before the judge, </a:t>
            </a:r>
            <a:endParaRPr lang="en-US" sz="2400" dirty="0" smtClean="0"/>
          </a:p>
          <a:p>
            <a:pPr marL="1077913" indent="-282575" algn="just">
              <a:spcBef>
                <a:spcPts val="0"/>
              </a:spcBef>
            </a:pPr>
            <a:r>
              <a:rPr lang="en-US" sz="2400" dirty="0" smtClean="0"/>
              <a:t>during </a:t>
            </a:r>
            <a:r>
              <a:rPr lang="en-US" sz="2400" dirty="0"/>
              <a:t>an interrogation, </a:t>
            </a:r>
            <a:endParaRPr lang="en-US" sz="2400" dirty="0" smtClean="0"/>
          </a:p>
          <a:p>
            <a:pPr marL="1077913" indent="-282575" algn="just">
              <a:spcBef>
                <a:spcPts val="0"/>
              </a:spcBef>
            </a:pPr>
            <a:r>
              <a:rPr lang="en-US" sz="2400" dirty="0" smtClean="0"/>
              <a:t>in </a:t>
            </a:r>
            <a:r>
              <a:rPr lang="en-US" sz="2400" dirty="0"/>
              <a:t>writing</a:t>
            </a:r>
            <a:r>
              <a:rPr lang="en-US" sz="2400" dirty="0" smtClean="0"/>
              <a:t>.</a:t>
            </a:r>
          </a:p>
          <a:p>
            <a:pPr algn="just">
              <a:spcBef>
                <a:spcPts val="0"/>
              </a:spcBef>
            </a:pPr>
            <a:endParaRPr lang="en-US" sz="2400" dirty="0">
              <a:solidFill>
                <a:schemeClr val="bg2">
                  <a:lumMod val="50000"/>
                </a:schemeClr>
              </a:solidFill>
            </a:endParaRPr>
          </a:p>
          <a:p>
            <a:pPr algn="just">
              <a:spcBef>
                <a:spcPts val="0"/>
              </a:spcBef>
            </a:pPr>
            <a:r>
              <a:rPr lang="en-US" sz="2400" dirty="0">
                <a:solidFill>
                  <a:schemeClr val="accent2">
                    <a:lumMod val="75000"/>
                  </a:schemeClr>
                </a:solidFill>
              </a:rPr>
              <a:t>A judicial confession </a:t>
            </a:r>
            <a:r>
              <a:rPr lang="en-US" sz="2400" dirty="0"/>
              <a:t>is as effective as a written one, and its probative force is absolute. It is distinguished by two essential characteristics: </a:t>
            </a:r>
            <a:endParaRPr lang="en-US" sz="2400" dirty="0" smtClean="0"/>
          </a:p>
          <a:p>
            <a:pPr marL="1077913" indent="-538163" algn="just">
              <a:spcBef>
                <a:spcPts val="0"/>
              </a:spcBef>
            </a:pP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</a:rPr>
              <a:t>Irrevocability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</a:rPr>
              <a:t>: </a:t>
            </a:r>
            <a:r>
              <a:rPr lang="en-US" sz="2400" dirty="0"/>
              <a:t>the party who confessed to the fact or act cannot subsequently retract it; </a:t>
            </a:r>
            <a:endParaRPr lang="en-US" sz="2400" dirty="0" smtClean="0"/>
          </a:p>
          <a:p>
            <a:pPr marL="1077913" indent="-538163" algn="just">
              <a:spcBef>
                <a:spcPts val="0"/>
              </a:spcBef>
            </a:pP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</a:rPr>
              <a:t>Indivisibility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</a:rPr>
              <a:t>: </a:t>
            </a:r>
            <a:r>
              <a:rPr lang="en-US" sz="2400" dirty="0"/>
              <a:t>it must be taken as a whole without any possibility of subtracting anything from it.</a:t>
            </a:r>
            <a:endParaRPr lang="fr-FR" sz="2200" dirty="0"/>
          </a:p>
        </p:txBody>
      </p:sp>
    </p:spTree>
    <p:extLst>
      <p:ext uri="{BB962C8B-B14F-4D97-AF65-F5344CB8AC3E}">
        <p14:creationId xmlns:p14="http://schemas.microsoft.com/office/powerpoint/2010/main" val="704401018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>
          <a:xfrm>
            <a:off x="457200" y="44624"/>
            <a:ext cx="8229600" cy="1143000"/>
          </a:xfrm>
        </p:spPr>
        <p:txBody>
          <a:bodyPr>
            <a:normAutofit fontScale="90000"/>
          </a:bodyPr>
          <a:lstStyle/>
          <a:p>
            <a:pPr algn="r"/>
            <a:r>
              <a:rPr lang="fr-FR" dirty="0" smtClean="0">
                <a:solidFill>
                  <a:schemeClr val="bg2">
                    <a:lumMod val="50000"/>
                  </a:schemeClr>
                </a:solidFill>
                <a:effectLst/>
              </a:rPr>
              <a:t>d. </a:t>
            </a:r>
            <a:r>
              <a:rPr lang="en-US" sz="4400" dirty="0"/>
              <a:t>The dec</a:t>
            </a:r>
            <a:r>
              <a:rPr lang="en-US" sz="4400" u="sng" dirty="0">
                <a:solidFill>
                  <a:schemeClr val="accent3">
                    <a:lumMod val="75000"/>
                  </a:schemeClr>
                </a:solidFill>
              </a:rPr>
              <a:t>i</a:t>
            </a:r>
            <a:r>
              <a:rPr lang="en-US" sz="4400" dirty="0"/>
              <a:t>sive oath.</a:t>
            </a:r>
            <a:r>
              <a:rPr lang="fr-FR" dirty="0"/>
              <a:t/>
            </a:r>
            <a:br>
              <a:rPr lang="fr-FR" dirty="0"/>
            </a:br>
            <a:endParaRPr lang="fr-FR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971600" y="1196752"/>
            <a:ext cx="7653536" cy="4968552"/>
          </a:xfrm>
        </p:spPr>
        <p:txBody>
          <a:bodyPr>
            <a:normAutofit fontScale="92500" lnSpcReduction="20000"/>
          </a:bodyPr>
          <a:lstStyle/>
          <a:p>
            <a:pPr algn="just">
              <a:spcBef>
                <a:spcPts val="800"/>
              </a:spcBef>
              <a:spcAft>
                <a:spcPts val="800"/>
              </a:spcAft>
            </a:pPr>
            <a:r>
              <a:rPr lang="en-US" dirty="0"/>
              <a:t>The dispositive oath is a procedure by which one party to a lawsuit asks the other to affirm, before the judge and under oath, the 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truth of their claim. </a:t>
            </a:r>
            <a:endParaRPr lang="en-US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algn="just">
              <a:spcBef>
                <a:spcPts val="800"/>
              </a:spcBef>
              <a:spcAft>
                <a:spcPts val="800"/>
              </a:spcAft>
            </a:pPr>
            <a:r>
              <a:rPr lang="en-US" dirty="0" smtClean="0"/>
              <a:t>The </a:t>
            </a:r>
            <a:r>
              <a:rPr lang="en-US" dirty="0"/>
              <a:t>opposing party then has three options: </a:t>
            </a:r>
            <a:endParaRPr lang="en-US" dirty="0" smtClean="0"/>
          </a:p>
          <a:p>
            <a:pPr marL="1433513" indent="-282575" algn="just">
              <a:spcBef>
                <a:spcPts val="800"/>
              </a:spcBef>
              <a:spcAft>
                <a:spcPts val="800"/>
              </a:spcAft>
              <a:buFont typeface="Courier New" pitchFamily="49" charset="0"/>
              <a:buChar char="o"/>
              <a:tabLst>
                <a:tab pos="1077913" algn="l"/>
                <a:tab pos="1165225" algn="l"/>
              </a:tabLst>
            </a:pP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take 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the oath </a:t>
            </a:r>
            <a:r>
              <a:rPr lang="en-US" dirty="0"/>
              <a:t>and win the case; </a:t>
            </a:r>
            <a:endParaRPr lang="en-US" dirty="0" smtClean="0"/>
          </a:p>
          <a:p>
            <a:pPr marL="1433513" indent="-282575" algn="just">
              <a:spcBef>
                <a:spcPts val="800"/>
              </a:spcBef>
              <a:spcAft>
                <a:spcPts val="800"/>
              </a:spcAft>
              <a:buFont typeface="Courier New" pitchFamily="49" charset="0"/>
              <a:buChar char="o"/>
              <a:tabLst>
                <a:tab pos="1077913" algn="l"/>
                <a:tab pos="1165225" algn="l"/>
              </a:tabLst>
            </a:pP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refuse 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and agree with the other </a:t>
            </a:r>
            <a:r>
              <a:rPr lang="en-US" dirty="0"/>
              <a:t>party; defer the oath to the litigant who either: takes the oath and wins the case; refuses to do so and loses the case.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721102683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>
          <a:xfrm>
            <a:off x="-108520" y="1637928"/>
            <a:ext cx="8229600" cy="1143000"/>
          </a:xfrm>
        </p:spPr>
        <p:txBody>
          <a:bodyPr>
            <a:normAutofit fontScale="90000"/>
          </a:bodyPr>
          <a:lstStyle/>
          <a:p>
            <a:pPr algn="r"/>
            <a:r>
              <a:rPr lang="fr-FR" dirty="0"/>
              <a:t>Second. </a:t>
            </a:r>
            <a:r>
              <a:rPr lang="fr-FR" dirty="0" smtClean="0"/>
              <a:t/>
            </a:r>
            <a:br>
              <a:rPr lang="fr-FR" dirty="0" smtClean="0"/>
            </a:br>
            <a:r>
              <a:rPr lang="fr-FR" u="sng" dirty="0" err="1" smtClean="0"/>
              <a:t>I</a:t>
            </a:r>
            <a:r>
              <a:rPr lang="fr-FR" dirty="0" err="1" smtClean="0"/>
              <a:t>mperfect</a:t>
            </a:r>
            <a:r>
              <a:rPr lang="fr-FR" dirty="0" smtClean="0"/>
              <a:t> </a:t>
            </a:r>
            <a:r>
              <a:rPr lang="fr-FR" dirty="0" err="1"/>
              <a:t>Evidence</a:t>
            </a:r>
            <a:endParaRPr lang="fr-FR" dirty="0">
              <a:solidFill>
                <a:schemeClr val="bg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00063857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>
          <a:xfrm>
            <a:off x="457200" y="692696"/>
            <a:ext cx="8229600" cy="1143000"/>
          </a:xfrm>
        </p:spPr>
        <p:txBody>
          <a:bodyPr>
            <a:normAutofit/>
          </a:bodyPr>
          <a:lstStyle/>
          <a:p>
            <a:pPr algn="r"/>
            <a:r>
              <a:rPr lang="fr-FR" dirty="0" err="1"/>
              <a:t>Imperfect</a:t>
            </a:r>
            <a:r>
              <a:rPr lang="fr-FR" dirty="0"/>
              <a:t> </a:t>
            </a:r>
            <a:r>
              <a:rPr lang="fr-FR" dirty="0" err="1"/>
              <a:t>proofs</a:t>
            </a:r>
            <a:r>
              <a:rPr lang="fr-FR" dirty="0"/>
              <a:t> are:</a:t>
            </a:r>
            <a:endParaRPr lang="fr-FR" dirty="0"/>
          </a:p>
        </p:txBody>
      </p:sp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457200" y="2143397"/>
            <a:ext cx="8229600" cy="4525963"/>
          </a:xfrm>
        </p:spPr>
        <p:txBody>
          <a:bodyPr/>
          <a:lstStyle/>
          <a:p>
            <a:pPr marL="1085850" indent="-347663"/>
            <a:r>
              <a:rPr lang="en-US" dirty="0"/>
              <a:t>Testimony, </a:t>
            </a:r>
            <a:endParaRPr lang="en-US" dirty="0" smtClean="0"/>
          </a:p>
          <a:p>
            <a:pPr marL="1085850" indent="-347663"/>
            <a:r>
              <a:rPr lang="en-US" dirty="0" smtClean="0"/>
              <a:t>Presumptions</a:t>
            </a:r>
            <a:r>
              <a:rPr lang="en-US" dirty="0"/>
              <a:t>, </a:t>
            </a:r>
            <a:endParaRPr lang="en-US" dirty="0" smtClean="0"/>
          </a:p>
          <a:p>
            <a:pPr marL="1085850" indent="-347663"/>
            <a:r>
              <a:rPr lang="en-US" dirty="0" smtClean="0"/>
              <a:t>The </a:t>
            </a:r>
            <a:r>
              <a:rPr lang="en-US" dirty="0"/>
              <a:t>supplementary oath, </a:t>
            </a:r>
            <a:endParaRPr lang="en-US" dirty="0" smtClean="0"/>
          </a:p>
          <a:p>
            <a:pPr marL="1085850" indent="-347663"/>
            <a:r>
              <a:rPr lang="en-US" dirty="0" smtClean="0"/>
              <a:t>Extrajudicial confession.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646769791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>
          <a:xfrm>
            <a:off x="1331640" y="0"/>
            <a:ext cx="7498080" cy="1143000"/>
          </a:xfrm>
        </p:spPr>
        <p:txBody>
          <a:bodyPr/>
          <a:lstStyle/>
          <a:p>
            <a:pPr algn="r"/>
            <a:r>
              <a:rPr lang="fr-FR" dirty="0" smtClean="0">
                <a:solidFill>
                  <a:schemeClr val="bg2">
                    <a:lumMod val="50000"/>
                  </a:schemeClr>
                </a:solidFill>
                <a:effectLst/>
              </a:rPr>
              <a:t>a. </a:t>
            </a:r>
            <a:r>
              <a:rPr lang="en-US" dirty="0"/>
              <a:t>Testimony</a:t>
            </a:r>
            <a:r>
              <a:rPr lang="fr-FR" dirty="0" smtClean="0">
                <a:solidFill>
                  <a:schemeClr val="bg2">
                    <a:lumMod val="50000"/>
                  </a:schemeClr>
                </a:solidFill>
                <a:effectLst/>
              </a:rPr>
              <a:t> </a:t>
            </a:r>
            <a:endParaRPr lang="fr-FR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1043608" y="1052736"/>
            <a:ext cx="7643192" cy="5400600"/>
          </a:xfrm>
        </p:spPr>
        <p:txBody>
          <a:bodyPr>
            <a:normAutofit fontScale="85000" lnSpcReduction="10000"/>
          </a:bodyPr>
          <a:lstStyle/>
          <a:p>
            <a:pPr algn="just"/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Testimonial 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evidence </a:t>
            </a:r>
            <a:r>
              <a:rPr lang="en-US" dirty="0"/>
              <a:t>is a statement made by a person regarding facts of which they have personal </a:t>
            </a:r>
            <a:r>
              <a:rPr lang="en-US" dirty="0" smtClean="0"/>
              <a:t>knowledge. It is made: orally, in written form. </a:t>
            </a:r>
          </a:p>
          <a:p>
            <a:pPr algn="just"/>
            <a:endParaRPr lang="en-US" dirty="0" smtClean="0"/>
          </a:p>
          <a:p>
            <a:pPr algn="just"/>
            <a:r>
              <a:rPr lang="en-US" dirty="0" smtClean="0"/>
              <a:t>The probative value of testimony is 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purely factual:</a:t>
            </a:r>
            <a:r>
              <a:rPr lang="en-US" dirty="0" smtClean="0"/>
              <a:t> it depends on the 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judge's conviction</a:t>
            </a:r>
            <a:r>
              <a:rPr lang="en-US" dirty="0" smtClean="0"/>
              <a:t>. </a:t>
            </a:r>
          </a:p>
          <a:p>
            <a:pPr algn="just"/>
            <a:endParaRPr lang="en-US" dirty="0" smtClean="0"/>
          </a:p>
          <a:p>
            <a:pPr algn="just"/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Testimony is not admissible in civil </a:t>
            </a:r>
            <a:r>
              <a:rPr lang="en-US" dirty="0" smtClean="0"/>
              <a:t>law disputes (contracts and obligations); Article 333 of the Civil Code: "Proof of a legal act or of the extinction of an obligation cannot be provided by witnesses if its value exceeds 100,000 DA or is undetermined."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573727938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>
          <a:xfrm>
            <a:off x="457200" y="44624"/>
            <a:ext cx="8229600" cy="1143000"/>
          </a:xfrm>
        </p:spPr>
        <p:txBody>
          <a:bodyPr/>
          <a:lstStyle/>
          <a:p>
            <a:pPr algn="r"/>
            <a:r>
              <a:rPr lang="fr-FR" dirty="0" smtClean="0">
                <a:solidFill>
                  <a:schemeClr val="bg2">
                    <a:lumMod val="50000"/>
                  </a:schemeClr>
                </a:solidFill>
                <a:effectLst/>
              </a:rPr>
              <a:t>b. </a:t>
            </a:r>
            <a:r>
              <a:rPr lang="en-US" dirty="0"/>
              <a:t>Presumptions</a:t>
            </a:r>
            <a:endParaRPr lang="fr-FR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1043608" y="1279301"/>
            <a:ext cx="7643192" cy="4597971"/>
          </a:xfrm>
        </p:spPr>
        <p:txBody>
          <a:bodyPr>
            <a:normAutofit fontScale="92500" lnSpcReduction="20000"/>
          </a:bodyPr>
          <a:lstStyle/>
          <a:p>
            <a:pPr algn="just">
              <a:spcBef>
                <a:spcPts val="800"/>
              </a:spcBef>
              <a:spcAft>
                <a:spcPts val="800"/>
              </a:spcAft>
            </a:pPr>
            <a:r>
              <a:rPr lang="fr-FR" dirty="0"/>
              <a:t>Les présomptions renvoient aux </a:t>
            </a:r>
            <a:r>
              <a:rPr lang="fr-FR" dirty="0">
                <a:solidFill>
                  <a:schemeClr val="bg2">
                    <a:lumMod val="50000"/>
                  </a:schemeClr>
                </a:solidFill>
              </a:rPr>
              <a:t>déductions logiques du juge</a:t>
            </a:r>
            <a:r>
              <a:rPr lang="fr-FR" dirty="0"/>
              <a:t> à partir de faits connus. </a:t>
            </a:r>
          </a:p>
          <a:p>
            <a:pPr algn="just">
              <a:spcBef>
                <a:spcPts val="800"/>
              </a:spcBef>
              <a:spcAft>
                <a:spcPts val="800"/>
              </a:spcAft>
            </a:pPr>
            <a:r>
              <a:rPr lang="fr-FR" dirty="0"/>
              <a:t>C’est </a:t>
            </a:r>
            <a:r>
              <a:rPr lang="fr-FR" dirty="0">
                <a:solidFill>
                  <a:schemeClr val="bg2">
                    <a:lumMod val="50000"/>
                  </a:schemeClr>
                </a:solidFill>
              </a:rPr>
              <a:t>un mode de raisonnement</a:t>
            </a:r>
            <a:r>
              <a:rPr lang="fr-FR" dirty="0"/>
              <a:t> qui permet au juge de fonder son intime </a:t>
            </a:r>
            <a:r>
              <a:rPr lang="fr-FR" dirty="0">
                <a:solidFill>
                  <a:schemeClr val="bg2">
                    <a:lumMod val="50000"/>
                  </a:schemeClr>
                </a:solidFill>
              </a:rPr>
              <a:t>conviction.  </a:t>
            </a:r>
          </a:p>
          <a:p>
            <a:pPr algn="just">
              <a:spcBef>
                <a:spcPts val="800"/>
              </a:spcBef>
              <a:spcAft>
                <a:spcPts val="800"/>
              </a:spcAft>
            </a:pPr>
            <a:r>
              <a:rPr lang="fr-FR" dirty="0">
                <a:solidFill>
                  <a:schemeClr val="bg2">
                    <a:lumMod val="50000"/>
                  </a:schemeClr>
                </a:solidFill>
              </a:rPr>
              <a:t>Exemple d’une </a:t>
            </a:r>
            <a:r>
              <a:rPr lang="fr-FR" dirty="0" smtClean="0">
                <a:solidFill>
                  <a:schemeClr val="bg2">
                    <a:lumMod val="50000"/>
                  </a:schemeClr>
                </a:solidFill>
              </a:rPr>
              <a:t>présomption de </a:t>
            </a:r>
            <a:r>
              <a:rPr lang="fr-FR" dirty="0">
                <a:solidFill>
                  <a:schemeClr val="bg2">
                    <a:lumMod val="50000"/>
                  </a:schemeClr>
                </a:solidFill>
              </a:rPr>
              <a:t>la libération :</a:t>
            </a:r>
            <a:r>
              <a:rPr lang="fr-FR" dirty="0"/>
              <a:t> remise par le créancier au débiteur du titre original sous signature privée. </a:t>
            </a:r>
          </a:p>
          <a:p>
            <a:pPr algn="just">
              <a:spcBef>
                <a:spcPts val="800"/>
              </a:spcBef>
            </a:pPr>
            <a:r>
              <a:rPr lang="fr-FR" dirty="0">
                <a:solidFill>
                  <a:schemeClr val="bg2">
                    <a:lumMod val="50000"/>
                  </a:schemeClr>
                </a:solidFill>
              </a:rPr>
              <a:t>La </a:t>
            </a:r>
            <a:r>
              <a:rPr lang="fr-FR" dirty="0" smtClean="0">
                <a:solidFill>
                  <a:schemeClr val="bg2">
                    <a:lumMod val="50000"/>
                  </a:schemeClr>
                </a:solidFill>
              </a:rPr>
              <a:t>présomption: </a:t>
            </a:r>
          </a:p>
          <a:p>
            <a:pPr marL="898525" indent="-255588" algn="just">
              <a:buFont typeface="Courier New" pitchFamily="49" charset="0"/>
              <a:buChar char="o"/>
            </a:pPr>
            <a:r>
              <a:rPr lang="fr-FR" dirty="0" smtClean="0"/>
              <a:t>doit </a:t>
            </a:r>
            <a:r>
              <a:rPr lang="fr-FR" dirty="0"/>
              <a:t>être grave, précise et concordante ; </a:t>
            </a:r>
          </a:p>
          <a:p>
            <a:pPr marL="898525" indent="-255588" algn="just">
              <a:buFont typeface="Courier New" pitchFamily="49" charset="0"/>
              <a:buChar char="o"/>
            </a:pPr>
            <a:r>
              <a:rPr lang="fr-FR" dirty="0" smtClean="0"/>
              <a:t>n’est </a:t>
            </a:r>
            <a:r>
              <a:rPr lang="fr-FR" dirty="0"/>
              <a:t>pas admise dans les matières civiles. </a:t>
            </a:r>
          </a:p>
          <a:p>
            <a:pPr marL="109728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152044439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1143000"/>
          </a:xfrm>
        </p:spPr>
        <p:txBody>
          <a:bodyPr>
            <a:normAutofit fontScale="90000"/>
          </a:bodyPr>
          <a:lstStyle/>
          <a:p>
            <a:pPr algn="r"/>
            <a:r>
              <a:rPr lang="fr-FR" dirty="0" smtClean="0">
                <a:solidFill>
                  <a:schemeClr val="bg2">
                    <a:lumMod val="50000"/>
                  </a:schemeClr>
                </a:solidFill>
                <a:effectLst/>
              </a:rPr>
              <a:t>c. </a:t>
            </a:r>
            <a:r>
              <a:rPr lang="en-US" dirty="0"/>
              <a:t>The supplementary oath, </a:t>
            </a:r>
            <a:br>
              <a:rPr lang="en-US" dirty="0"/>
            </a:br>
            <a:endParaRPr lang="fr-FR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1115616" y="1567333"/>
            <a:ext cx="7571184" cy="4525963"/>
          </a:xfrm>
        </p:spPr>
        <p:txBody>
          <a:bodyPr>
            <a:normAutofit/>
          </a:bodyPr>
          <a:lstStyle/>
          <a:p>
            <a:pPr algn="just">
              <a:spcBef>
                <a:spcPts val="800"/>
              </a:spcBef>
              <a:spcAft>
                <a:spcPts val="800"/>
              </a:spcAft>
            </a:pPr>
            <a:r>
              <a:rPr lang="en-US" sz="2800" dirty="0"/>
              <a:t>A supplementary oath is an oath administered by the judge to one of the parties to complete their information. </a:t>
            </a:r>
            <a:endParaRPr lang="en-US" sz="2800" dirty="0" smtClean="0"/>
          </a:p>
          <a:p>
            <a:pPr algn="just">
              <a:spcBef>
                <a:spcPts val="800"/>
              </a:spcBef>
              <a:spcAft>
                <a:spcPts val="800"/>
              </a:spcAft>
            </a:pPr>
            <a:r>
              <a:rPr lang="en-US" sz="2800" dirty="0" smtClean="0"/>
              <a:t>The </a:t>
            </a:r>
            <a:r>
              <a:rPr lang="en-US" sz="2800" dirty="0"/>
              <a:t>difference between a supplementary oath and a </a:t>
            </a:r>
            <a:r>
              <a:rPr lang="en-US" sz="2800" dirty="0">
                <a:solidFill>
                  <a:schemeClr val="accent2">
                    <a:lumMod val="75000"/>
                  </a:schemeClr>
                </a:solidFill>
              </a:rPr>
              <a:t>decisive oath</a:t>
            </a:r>
            <a:r>
              <a:rPr lang="en-US" sz="2800" dirty="0"/>
              <a:t>: It is at the judge's </a:t>
            </a:r>
            <a:r>
              <a:rPr lang="en-US" sz="2800" dirty="0">
                <a:solidFill>
                  <a:schemeClr val="accent2">
                    <a:lumMod val="75000"/>
                  </a:schemeClr>
                </a:solidFill>
              </a:rPr>
              <a:t>discretion</a:t>
            </a:r>
            <a:r>
              <a:rPr lang="en-US" sz="2800" dirty="0"/>
              <a:t>. Its probative force is imperfect.</a:t>
            </a:r>
            <a:endParaRPr lang="fr-FR" sz="3000" dirty="0"/>
          </a:p>
        </p:txBody>
      </p:sp>
    </p:spTree>
    <p:extLst>
      <p:ext uri="{BB962C8B-B14F-4D97-AF65-F5344CB8AC3E}">
        <p14:creationId xmlns:p14="http://schemas.microsoft.com/office/powerpoint/2010/main" val="96004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1187624" y="1124744"/>
            <a:ext cx="7498080" cy="4800600"/>
          </a:xfrm>
        </p:spPr>
        <p:txBody>
          <a:bodyPr>
            <a:normAutofit fontScale="32500" lnSpcReduction="20000"/>
          </a:bodyPr>
          <a:lstStyle/>
          <a:p>
            <a:pPr marL="109728" indent="0" algn="just">
              <a:buNone/>
            </a:pPr>
            <a:r>
              <a:rPr lang="en-US" sz="14000" dirty="0"/>
              <a:t>The law def</a:t>
            </a:r>
            <a:r>
              <a:rPr lang="en-US" sz="14000" u="sng" dirty="0">
                <a:solidFill>
                  <a:schemeClr val="accent3">
                    <a:lumMod val="75000"/>
                  </a:schemeClr>
                </a:solidFill>
              </a:rPr>
              <a:t>i</a:t>
            </a:r>
            <a:r>
              <a:rPr lang="en-US" sz="14000" dirty="0"/>
              <a:t>nes proof as being the “</a:t>
            </a:r>
            <a:r>
              <a:rPr lang="en-US" sz="14000" dirty="0">
                <a:solidFill>
                  <a:schemeClr val="accent2">
                    <a:lumMod val="75000"/>
                  </a:schemeClr>
                </a:solidFill>
              </a:rPr>
              <a:t>demonstration</a:t>
            </a:r>
            <a:r>
              <a:rPr lang="en-US" sz="14000" dirty="0"/>
              <a:t> of the existence of a </a:t>
            </a:r>
            <a:r>
              <a:rPr lang="en-US" sz="14000" dirty="0">
                <a:solidFill>
                  <a:schemeClr val="accent2">
                    <a:lumMod val="75000"/>
                  </a:schemeClr>
                </a:solidFill>
              </a:rPr>
              <a:t>fact </a:t>
            </a:r>
            <a:r>
              <a:rPr lang="en-US" sz="14000" dirty="0"/>
              <a:t>(mat</a:t>
            </a:r>
            <a:r>
              <a:rPr lang="en-US" sz="14000" u="sng" dirty="0"/>
              <a:t>e</a:t>
            </a:r>
            <a:r>
              <a:rPr lang="en-US" sz="14000" dirty="0"/>
              <a:t>riality of damage) or of </a:t>
            </a:r>
            <a:r>
              <a:rPr lang="en-US" sz="14000" dirty="0">
                <a:solidFill>
                  <a:schemeClr val="accent2">
                    <a:lumMod val="75000"/>
                  </a:schemeClr>
                </a:solidFill>
              </a:rPr>
              <a:t>an act </a:t>
            </a:r>
            <a:r>
              <a:rPr lang="en-US" sz="14000" dirty="0"/>
              <a:t>(contract, will) in the forms admitted by law.”</a:t>
            </a:r>
            <a:endParaRPr lang="fr-FR" sz="14000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280865645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>
          <a:xfrm>
            <a:off x="457200" y="125760"/>
            <a:ext cx="8229600" cy="1143000"/>
          </a:xfrm>
        </p:spPr>
        <p:txBody>
          <a:bodyPr>
            <a:normAutofit/>
          </a:bodyPr>
          <a:lstStyle/>
          <a:p>
            <a:pPr marL="1085850" indent="-347663"/>
            <a:r>
              <a:rPr lang="fr-FR" dirty="0" smtClean="0">
                <a:solidFill>
                  <a:schemeClr val="bg2">
                    <a:lumMod val="50000"/>
                  </a:schemeClr>
                </a:solidFill>
                <a:effectLst/>
              </a:rPr>
              <a:t>d. </a:t>
            </a:r>
            <a:r>
              <a:rPr lang="en-US" dirty="0"/>
              <a:t>Extrajudicial confession.</a:t>
            </a:r>
            <a:endParaRPr lang="fr-FR" dirty="0"/>
          </a:p>
        </p:txBody>
      </p:sp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1259632" y="1639341"/>
            <a:ext cx="7488832" cy="4525963"/>
          </a:xfrm>
        </p:spPr>
        <p:txBody>
          <a:bodyPr/>
          <a:lstStyle/>
          <a:p>
            <a:pPr algn="just">
              <a:spcBef>
                <a:spcPts val="800"/>
              </a:spcBef>
              <a:spcAft>
                <a:spcPts val="800"/>
              </a:spcAft>
            </a:pPr>
            <a:r>
              <a:rPr lang="en-US" dirty="0"/>
              <a:t>An extrajudicial confession is the admission of facts 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alleged by one of the parties outside</a:t>
            </a:r>
            <a:r>
              <a:rPr lang="en-US" dirty="0"/>
              <a:t> of the tr</a:t>
            </a:r>
            <a:r>
              <a:rPr lang="en-US" dirty="0">
                <a:solidFill>
                  <a:schemeClr val="accent3">
                    <a:lumMod val="75000"/>
                  </a:schemeClr>
                </a:solidFill>
              </a:rPr>
              <a:t>i</a:t>
            </a:r>
            <a:r>
              <a:rPr lang="en-US" dirty="0"/>
              <a:t>al. </a:t>
            </a:r>
            <a:endParaRPr lang="en-US" dirty="0" smtClean="0"/>
          </a:p>
          <a:p>
            <a:pPr algn="just">
              <a:spcBef>
                <a:spcPts val="800"/>
              </a:spcBef>
              <a:spcAft>
                <a:spcPts val="800"/>
              </a:spcAft>
            </a:pPr>
            <a:r>
              <a:rPr lang="en-US" dirty="0" smtClean="0"/>
              <a:t>This </a:t>
            </a:r>
            <a:r>
              <a:rPr lang="en-US" dirty="0"/>
              <a:t>form of evidence falls under the category of presumptions: It is 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not b</a:t>
            </a:r>
            <a:r>
              <a:rPr lang="en-US" u="sng" dirty="0">
                <a:solidFill>
                  <a:schemeClr val="accent3">
                    <a:lumMod val="75000"/>
                  </a:schemeClr>
                </a:solidFill>
              </a:rPr>
              <a:t>i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nding on the judge</a:t>
            </a:r>
            <a:r>
              <a:rPr lang="en-US" dirty="0"/>
              <a:t>; It is not permitted in civil matters.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738298976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fr-FR" dirty="0" smtClean="0"/>
              <a:t>Sources</a:t>
            </a:r>
            <a:endParaRPr lang="fr-FR" dirty="0"/>
          </a:p>
        </p:txBody>
      </p:sp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5162382"/>
          </a:xfrm>
        </p:spPr>
        <p:txBody>
          <a:bodyPr>
            <a:normAutofit fontScale="47500" lnSpcReduction="20000"/>
          </a:bodyPr>
          <a:lstStyle/>
          <a:p>
            <a:pPr algn="just"/>
            <a:r>
              <a:rPr lang="fr-FR" sz="3400" b="1" dirty="0" smtClean="0"/>
              <a:t>Ouvrages</a:t>
            </a:r>
            <a:r>
              <a:rPr lang="fr-FR" sz="3400" dirty="0" smtClean="0"/>
              <a:t> </a:t>
            </a:r>
          </a:p>
          <a:p>
            <a:pPr marL="890588" indent="-255588" algn="just">
              <a:buFont typeface="Courier New" pitchFamily="49" charset="0"/>
              <a:buChar char="o"/>
            </a:pPr>
            <a:r>
              <a:rPr lang="fr-FR" sz="3400" dirty="0" smtClean="0"/>
              <a:t>Ben </a:t>
            </a:r>
            <a:r>
              <a:rPr lang="fr-FR" sz="3400" dirty="0" err="1" smtClean="0"/>
              <a:t>Ammou</a:t>
            </a:r>
            <a:r>
              <a:rPr lang="fr-FR" sz="3400" dirty="0" smtClean="0"/>
              <a:t> </a:t>
            </a:r>
            <a:r>
              <a:rPr lang="fr-FR" sz="3400" dirty="0" err="1" smtClean="0"/>
              <a:t>Nadhir</a:t>
            </a:r>
            <a:r>
              <a:rPr lang="fr-FR" sz="3400" dirty="0" smtClean="0"/>
              <a:t>, </a:t>
            </a:r>
            <a:r>
              <a:rPr lang="fr-FR" sz="3400" i="1" dirty="0" smtClean="0"/>
              <a:t>Droit commercial</a:t>
            </a:r>
            <a:r>
              <a:rPr lang="fr-FR" sz="3400" dirty="0" smtClean="0"/>
              <a:t>, Tunis, 2003.</a:t>
            </a:r>
          </a:p>
          <a:p>
            <a:pPr marL="890588" indent="-255588" algn="just">
              <a:buFont typeface="Courier New" pitchFamily="49" charset="0"/>
              <a:buChar char="o"/>
            </a:pPr>
            <a:r>
              <a:rPr lang="fr-FR" sz="3400" dirty="0" smtClean="0"/>
              <a:t>Clavier Jean-Pierre, Lucas François-Xavier, </a:t>
            </a:r>
            <a:r>
              <a:rPr lang="fr-FR" sz="3400" i="1" dirty="0" smtClean="0"/>
              <a:t>Droit commercial</a:t>
            </a:r>
            <a:r>
              <a:rPr lang="fr-FR" sz="3400" dirty="0" smtClean="0"/>
              <a:t>, Flammarion, Paris, 2003.</a:t>
            </a:r>
          </a:p>
          <a:p>
            <a:pPr marL="890588" indent="-255588" algn="just">
              <a:buFont typeface="Courier New" pitchFamily="49" charset="0"/>
              <a:buChar char="o"/>
            </a:pPr>
            <a:r>
              <a:rPr lang="fr-FR" sz="3400" dirty="0" err="1" smtClean="0"/>
              <a:t>Coulon</a:t>
            </a:r>
            <a:r>
              <a:rPr lang="fr-FR" sz="3400" dirty="0" smtClean="0"/>
              <a:t> Olivier, </a:t>
            </a:r>
            <a:r>
              <a:rPr lang="fr-FR" sz="3400" i="1" dirty="0" smtClean="0"/>
              <a:t>Cours de droit commercial</a:t>
            </a:r>
            <a:r>
              <a:rPr lang="fr-FR" sz="3400" dirty="0" smtClean="0"/>
              <a:t>, Université Catholique de Louvain, 2010.  </a:t>
            </a:r>
          </a:p>
          <a:p>
            <a:pPr marL="890588" indent="-255588" algn="just">
              <a:buFont typeface="Courier New" pitchFamily="49" charset="0"/>
              <a:buChar char="o"/>
            </a:pPr>
            <a:r>
              <a:rPr lang="fr-FR" sz="3400" dirty="0" smtClean="0"/>
              <a:t>Rapin A., </a:t>
            </a:r>
            <a:r>
              <a:rPr lang="fr-FR" sz="3400" dirty="0" err="1" smtClean="0"/>
              <a:t>Dupouy</a:t>
            </a:r>
            <a:r>
              <a:rPr lang="fr-FR" sz="3400" dirty="0" smtClean="0"/>
              <a:t> C., Poly J., </a:t>
            </a:r>
            <a:r>
              <a:rPr lang="fr-FR" sz="3400" i="1" dirty="0" smtClean="0"/>
              <a:t>Précis de droit commercial, tome 1</a:t>
            </a:r>
            <a:r>
              <a:rPr lang="fr-FR" sz="3400" dirty="0" smtClean="0"/>
              <a:t>, </a:t>
            </a:r>
            <a:r>
              <a:rPr lang="fr-FR" sz="3400" dirty="0" err="1" smtClean="0"/>
              <a:t>Dunod</a:t>
            </a:r>
            <a:r>
              <a:rPr lang="fr-FR" sz="3400" dirty="0" smtClean="0"/>
              <a:t>, Paris – Bruxelles – D, Montréal, 1968.</a:t>
            </a:r>
          </a:p>
          <a:p>
            <a:pPr marL="890588" indent="-255588" algn="just">
              <a:buFont typeface="Courier New" pitchFamily="49" charset="0"/>
              <a:buChar char="o"/>
            </a:pPr>
            <a:r>
              <a:rPr lang="fr-FR" sz="3400" dirty="0" smtClean="0"/>
              <a:t>Blaise Jean-Bernard, </a:t>
            </a:r>
            <a:r>
              <a:rPr lang="fr-FR" sz="3400" i="1" dirty="0" smtClean="0"/>
              <a:t>Introduction au droit des affaires, </a:t>
            </a:r>
            <a:r>
              <a:rPr lang="fr-FR" sz="3400" dirty="0" smtClean="0"/>
              <a:t>fiche rédigé par </a:t>
            </a:r>
            <a:r>
              <a:rPr lang="fr-FR" sz="3400" dirty="0" err="1" smtClean="0"/>
              <a:t>Chenaouy</a:t>
            </a:r>
            <a:r>
              <a:rPr lang="fr-FR" sz="3400" dirty="0" smtClean="0"/>
              <a:t>, Paris, </a:t>
            </a:r>
            <a:r>
              <a:rPr lang="fr-FR" sz="3400" dirty="0" err="1" smtClean="0"/>
              <a:t>s.d</a:t>
            </a:r>
            <a:r>
              <a:rPr lang="fr-FR" sz="3400" dirty="0" smtClean="0"/>
              <a:t>.  </a:t>
            </a:r>
          </a:p>
          <a:p>
            <a:pPr algn="just">
              <a:buNone/>
            </a:pPr>
            <a:r>
              <a:rPr lang="fr-FR" sz="3400" dirty="0" smtClean="0"/>
              <a:t> </a:t>
            </a:r>
          </a:p>
          <a:p>
            <a:pPr algn="just"/>
            <a:r>
              <a:rPr lang="fr-FR" sz="3400" b="1" dirty="0" smtClean="0"/>
              <a:t>Site internet : </a:t>
            </a:r>
          </a:p>
          <a:p>
            <a:pPr marL="890588" indent="-255588" algn="just">
              <a:buFont typeface="Courier New" pitchFamily="49" charset="0"/>
              <a:buChar char="o"/>
            </a:pPr>
            <a:r>
              <a:rPr lang="fr-FR" sz="3400" dirty="0" smtClean="0"/>
              <a:t>http://fsecsg.ummto.dz/wp-content/uploads/2018/05/droit-de-commerce.pdf</a:t>
            </a:r>
          </a:p>
          <a:p>
            <a:pPr marL="890588" indent="-255588" algn="just">
              <a:buFont typeface="Courier New" pitchFamily="49" charset="0"/>
              <a:buChar char="o"/>
            </a:pPr>
            <a:r>
              <a:rPr lang="fr-FR" sz="3400" u="sng" dirty="0" smtClean="0"/>
              <a:t>https://www.dictionnaire-juridique.com/definition/solidarite.php#:~:text=La%20%22solidarit%C3%A9%22%20est%20le%20rapport,et%20sans%20la%20pr%C3%A9sence%20des</a:t>
            </a:r>
            <a:endParaRPr lang="fr-FR" sz="3400" dirty="0" smtClean="0"/>
          </a:p>
          <a:p>
            <a:pPr marL="890588" indent="-255588" algn="just">
              <a:buFont typeface="Courier New" pitchFamily="49" charset="0"/>
              <a:buChar char="o"/>
            </a:pPr>
            <a:r>
              <a:rPr lang="fr-FR" sz="3400" dirty="0" smtClean="0"/>
              <a:t>https://aurelienbamde.com/2017/09/20/la-solidarite-active-et-passive-regime-juridique/</a:t>
            </a:r>
          </a:p>
          <a:p>
            <a:pPr marL="890588" indent="-255588" algn="just">
              <a:buFont typeface="Courier New" pitchFamily="49" charset="0"/>
              <a:buChar char="o"/>
            </a:pPr>
            <a:r>
              <a:rPr lang="fr-FR" sz="3400" dirty="0" smtClean="0"/>
              <a:t>https://florianernotte.be/matieres/faillite/</a:t>
            </a:r>
          </a:p>
        </p:txBody>
      </p:sp>
    </p:spTree>
    <p:extLst>
      <p:ext uri="{BB962C8B-B14F-4D97-AF65-F5344CB8AC3E}">
        <p14:creationId xmlns:p14="http://schemas.microsoft.com/office/powerpoint/2010/main" val="3727786490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fr-FR" dirty="0" smtClean="0"/>
              <a:t>Sources</a:t>
            </a:r>
            <a:endParaRPr lang="fr-FR" dirty="0"/>
          </a:p>
        </p:txBody>
      </p:sp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899592" y="1481328"/>
            <a:ext cx="7787208" cy="5162382"/>
          </a:xfrm>
        </p:spPr>
        <p:txBody>
          <a:bodyPr>
            <a:normAutofit fontScale="47500" lnSpcReduction="20000"/>
          </a:bodyPr>
          <a:lstStyle/>
          <a:p>
            <a:pPr algn="just"/>
            <a:r>
              <a:rPr lang="fr-FR" sz="3400" b="1" dirty="0" smtClean="0"/>
              <a:t>Ouvrages</a:t>
            </a:r>
            <a:r>
              <a:rPr lang="fr-FR" sz="3400" dirty="0" smtClean="0"/>
              <a:t> </a:t>
            </a:r>
          </a:p>
          <a:p>
            <a:pPr marL="890588" indent="-255588" algn="just">
              <a:buFont typeface="Courier New" pitchFamily="49" charset="0"/>
              <a:buChar char="o"/>
            </a:pPr>
            <a:r>
              <a:rPr lang="fr-FR" sz="3400" dirty="0" smtClean="0"/>
              <a:t>Ben </a:t>
            </a:r>
            <a:r>
              <a:rPr lang="fr-FR" sz="3400" dirty="0" err="1" smtClean="0"/>
              <a:t>Ammou</a:t>
            </a:r>
            <a:r>
              <a:rPr lang="fr-FR" sz="3400" dirty="0" smtClean="0"/>
              <a:t> </a:t>
            </a:r>
            <a:r>
              <a:rPr lang="fr-FR" sz="3400" dirty="0" err="1" smtClean="0"/>
              <a:t>Nadhir</a:t>
            </a:r>
            <a:r>
              <a:rPr lang="fr-FR" sz="3400" dirty="0" smtClean="0"/>
              <a:t>, </a:t>
            </a:r>
            <a:r>
              <a:rPr lang="fr-FR" sz="3400" i="1" dirty="0" smtClean="0"/>
              <a:t>Droit commercial</a:t>
            </a:r>
            <a:r>
              <a:rPr lang="fr-FR" sz="3400" dirty="0" smtClean="0"/>
              <a:t>, Tunis, 2003.</a:t>
            </a:r>
          </a:p>
          <a:p>
            <a:pPr marL="890588" indent="-255588" algn="just">
              <a:buFont typeface="Courier New" pitchFamily="49" charset="0"/>
              <a:buChar char="o"/>
            </a:pPr>
            <a:r>
              <a:rPr lang="fr-FR" sz="3400" dirty="0" smtClean="0"/>
              <a:t>Clavier Jean-Pierre, Lucas François-Xavier, </a:t>
            </a:r>
            <a:r>
              <a:rPr lang="fr-FR" sz="3400" i="1" dirty="0" smtClean="0"/>
              <a:t>Droit commercial</a:t>
            </a:r>
            <a:r>
              <a:rPr lang="fr-FR" sz="3400" dirty="0" smtClean="0"/>
              <a:t>, Flammarion, Paris, 2003.</a:t>
            </a:r>
          </a:p>
          <a:p>
            <a:pPr marL="890588" indent="-255588" algn="just">
              <a:buFont typeface="Courier New" pitchFamily="49" charset="0"/>
              <a:buChar char="o"/>
            </a:pPr>
            <a:r>
              <a:rPr lang="fr-FR" sz="3400" dirty="0" err="1" smtClean="0"/>
              <a:t>Coulon</a:t>
            </a:r>
            <a:r>
              <a:rPr lang="fr-FR" sz="3400" dirty="0" smtClean="0"/>
              <a:t> Olivier, </a:t>
            </a:r>
            <a:r>
              <a:rPr lang="fr-FR" sz="3400" i="1" dirty="0" smtClean="0"/>
              <a:t>Cours de droit commercial</a:t>
            </a:r>
            <a:r>
              <a:rPr lang="fr-FR" sz="3400" dirty="0" smtClean="0"/>
              <a:t>, Université Catholique de Louvain, 2010.  </a:t>
            </a:r>
          </a:p>
          <a:p>
            <a:pPr marL="890588" indent="-255588" algn="just">
              <a:buFont typeface="Courier New" pitchFamily="49" charset="0"/>
              <a:buChar char="o"/>
            </a:pPr>
            <a:r>
              <a:rPr lang="fr-FR" sz="3400" dirty="0" smtClean="0"/>
              <a:t>Rapin A., </a:t>
            </a:r>
            <a:r>
              <a:rPr lang="fr-FR" sz="3400" dirty="0" err="1" smtClean="0"/>
              <a:t>Dupouy</a:t>
            </a:r>
            <a:r>
              <a:rPr lang="fr-FR" sz="3400" dirty="0" smtClean="0"/>
              <a:t> C., Poly J., </a:t>
            </a:r>
            <a:r>
              <a:rPr lang="fr-FR" sz="3400" i="1" dirty="0" smtClean="0"/>
              <a:t>Précis de droit commercial, tome 1</a:t>
            </a:r>
            <a:r>
              <a:rPr lang="fr-FR" sz="3400" dirty="0" smtClean="0"/>
              <a:t>, </a:t>
            </a:r>
            <a:r>
              <a:rPr lang="fr-FR" sz="3400" dirty="0" err="1" smtClean="0"/>
              <a:t>Dunod</a:t>
            </a:r>
            <a:r>
              <a:rPr lang="fr-FR" sz="3400" dirty="0" smtClean="0"/>
              <a:t>, Paris – Bruxelles – D, Montréal, 1968.</a:t>
            </a:r>
          </a:p>
          <a:p>
            <a:pPr marL="890588" indent="-255588" algn="just">
              <a:buFont typeface="Courier New" pitchFamily="49" charset="0"/>
              <a:buChar char="o"/>
            </a:pPr>
            <a:r>
              <a:rPr lang="fr-FR" sz="3400" dirty="0" smtClean="0"/>
              <a:t>Blaise Jean-Bernard, </a:t>
            </a:r>
            <a:r>
              <a:rPr lang="fr-FR" sz="3400" i="1" dirty="0" smtClean="0"/>
              <a:t>Introduction au droit des affaires, </a:t>
            </a:r>
            <a:r>
              <a:rPr lang="fr-FR" sz="3400" dirty="0" smtClean="0"/>
              <a:t>fiche rédigé par </a:t>
            </a:r>
            <a:r>
              <a:rPr lang="fr-FR" sz="3400" dirty="0" err="1" smtClean="0"/>
              <a:t>Chenaouy</a:t>
            </a:r>
            <a:r>
              <a:rPr lang="fr-FR" sz="3400" dirty="0" smtClean="0"/>
              <a:t>, Paris, </a:t>
            </a:r>
            <a:r>
              <a:rPr lang="fr-FR" sz="3400" dirty="0" err="1" smtClean="0"/>
              <a:t>s.d</a:t>
            </a:r>
            <a:r>
              <a:rPr lang="fr-FR" sz="3400" dirty="0" smtClean="0"/>
              <a:t>.  </a:t>
            </a:r>
          </a:p>
          <a:p>
            <a:pPr algn="just">
              <a:buNone/>
            </a:pPr>
            <a:r>
              <a:rPr lang="fr-FR" sz="3400" dirty="0" smtClean="0"/>
              <a:t> </a:t>
            </a:r>
          </a:p>
          <a:p>
            <a:pPr algn="just"/>
            <a:r>
              <a:rPr lang="fr-FR" sz="3400" b="1" dirty="0" smtClean="0"/>
              <a:t>Site internet : </a:t>
            </a:r>
          </a:p>
          <a:p>
            <a:pPr marL="890588" indent="-255588" algn="just">
              <a:buFont typeface="Courier New" pitchFamily="49" charset="0"/>
              <a:buChar char="o"/>
            </a:pPr>
            <a:r>
              <a:rPr lang="fr-FR" sz="3400" dirty="0" smtClean="0"/>
              <a:t>http://fsecsg.ummto.dz/wp-content/uploads/2018/05/droit-de-commerce.pdf</a:t>
            </a:r>
          </a:p>
          <a:p>
            <a:pPr marL="890588" indent="-255588" algn="just">
              <a:buFont typeface="Courier New" pitchFamily="49" charset="0"/>
              <a:buChar char="o"/>
            </a:pPr>
            <a:r>
              <a:rPr lang="fr-FR" sz="3400" u="sng" dirty="0" smtClean="0"/>
              <a:t>https://www.dictionnaire-juridique.com/definition/solidarite.php#:~:text=La%20%22solidarit%C3%A9%22%20est%20le%20rapport,et%20sans%20la%20pr%C3%A9sence%20des</a:t>
            </a:r>
            <a:endParaRPr lang="fr-FR" sz="3400" dirty="0" smtClean="0"/>
          </a:p>
          <a:p>
            <a:pPr marL="890588" indent="-255588" algn="just">
              <a:buFont typeface="Courier New" pitchFamily="49" charset="0"/>
              <a:buChar char="o"/>
            </a:pPr>
            <a:r>
              <a:rPr lang="fr-FR" sz="3400" dirty="0" smtClean="0"/>
              <a:t>https://aurelienbamde.com/2017/09/20/la-solidarite-active-et-passive-regime-juridique/</a:t>
            </a:r>
          </a:p>
          <a:p>
            <a:pPr marL="890588" indent="-255588" algn="just">
              <a:buFont typeface="Courier New" pitchFamily="49" charset="0"/>
              <a:buChar char="o"/>
            </a:pPr>
            <a:r>
              <a:rPr lang="fr-FR" sz="3400" dirty="0" smtClean="0"/>
              <a:t>https://florianernotte.be/matieres/faillite/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440767" y="274638"/>
            <a:ext cx="7423842" cy="1143000"/>
          </a:xfrm>
        </p:spPr>
        <p:txBody>
          <a:bodyPr/>
          <a:lstStyle/>
          <a:p>
            <a:pPr algn="r"/>
            <a:r>
              <a:rPr lang="en-US" dirty="0"/>
              <a:t>What is the role of </a:t>
            </a:r>
            <a:r>
              <a:rPr lang="en-US" dirty="0" smtClean="0"/>
              <a:t>proof ?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9335431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1115616" y="980728"/>
            <a:ext cx="7509520" cy="4525963"/>
          </a:xfrm>
        </p:spPr>
        <p:txBody>
          <a:bodyPr>
            <a:noAutofit/>
          </a:bodyPr>
          <a:lstStyle/>
          <a:p>
            <a:pPr algn="just">
              <a:spcBef>
                <a:spcPts val="800"/>
              </a:spcBef>
              <a:spcAft>
                <a:spcPts val="800"/>
              </a:spcAft>
            </a:pPr>
            <a:r>
              <a:rPr lang="en-US" sz="3400" dirty="0" smtClean="0"/>
              <a:t>In front </a:t>
            </a:r>
            <a:r>
              <a:rPr lang="en-US" sz="3400" dirty="0"/>
              <a:t>the judge, the parties </a:t>
            </a:r>
            <a:r>
              <a:rPr lang="en-US" sz="3400" dirty="0">
                <a:solidFill>
                  <a:schemeClr val="accent2">
                    <a:lumMod val="75000"/>
                  </a:schemeClr>
                </a:solidFill>
              </a:rPr>
              <a:t>must be </a:t>
            </a:r>
            <a:r>
              <a:rPr lang="en-US" sz="3400" u="sng" dirty="0">
                <a:solidFill>
                  <a:schemeClr val="accent2">
                    <a:lumMod val="75000"/>
                  </a:schemeClr>
                </a:solidFill>
              </a:rPr>
              <a:t>a</a:t>
            </a:r>
            <a:r>
              <a:rPr lang="en-US" sz="3400" dirty="0">
                <a:solidFill>
                  <a:schemeClr val="accent2">
                    <a:lumMod val="75000"/>
                  </a:schemeClr>
                </a:solidFill>
              </a:rPr>
              <a:t>ble to prove </a:t>
            </a:r>
            <a:r>
              <a:rPr lang="en-US" sz="3400" dirty="0"/>
              <a:t>their claims. </a:t>
            </a:r>
            <a:endParaRPr lang="en-US" sz="3400" dirty="0" smtClean="0"/>
          </a:p>
          <a:p>
            <a:pPr algn="just">
              <a:spcBef>
                <a:spcPts val="800"/>
              </a:spcBef>
              <a:spcAft>
                <a:spcPts val="800"/>
              </a:spcAft>
            </a:pPr>
            <a:r>
              <a:rPr lang="en-US" sz="3400" dirty="0" smtClean="0"/>
              <a:t>Proof </a:t>
            </a:r>
            <a:r>
              <a:rPr lang="en-US" sz="3400" dirty="0"/>
              <a:t>is so important in the course of a tr</a:t>
            </a:r>
            <a:r>
              <a:rPr lang="en-US" sz="3400" u="sng" dirty="0">
                <a:solidFill>
                  <a:schemeClr val="accent3">
                    <a:lumMod val="75000"/>
                  </a:schemeClr>
                </a:solidFill>
              </a:rPr>
              <a:t>i</a:t>
            </a:r>
            <a:r>
              <a:rPr lang="en-US" sz="3400" dirty="0"/>
              <a:t>al that its </a:t>
            </a:r>
            <a:r>
              <a:rPr lang="en-US" sz="3400" dirty="0">
                <a:solidFill>
                  <a:schemeClr val="accent2">
                    <a:lumMod val="75000"/>
                  </a:schemeClr>
                </a:solidFill>
              </a:rPr>
              <a:t>outcome depends ent</a:t>
            </a:r>
            <a:r>
              <a:rPr lang="en-US" sz="3400" u="sng" dirty="0">
                <a:solidFill>
                  <a:schemeClr val="accent3">
                    <a:lumMod val="75000"/>
                  </a:schemeClr>
                </a:solidFill>
              </a:rPr>
              <a:t>i</a:t>
            </a:r>
            <a:r>
              <a:rPr lang="en-US" sz="3400" dirty="0">
                <a:solidFill>
                  <a:schemeClr val="accent2">
                    <a:lumMod val="75000"/>
                  </a:schemeClr>
                </a:solidFill>
              </a:rPr>
              <a:t>rely on it. </a:t>
            </a:r>
            <a:endParaRPr lang="en-US" sz="3400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algn="just">
              <a:spcBef>
                <a:spcPts val="800"/>
              </a:spcBef>
              <a:spcAft>
                <a:spcPts val="800"/>
              </a:spcAft>
            </a:pPr>
            <a:r>
              <a:rPr lang="en-US" sz="3400" dirty="0" smtClean="0"/>
              <a:t>Anyone </a:t>
            </a:r>
            <a:r>
              <a:rPr lang="en-US" sz="3400" dirty="0"/>
              <a:t>who fails to prove the elements necessary to support </a:t>
            </a:r>
            <a:r>
              <a:rPr lang="en-US" sz="3400" dirty="0">
                <a:solidFill>
                  <a:schemeClr val="accent2">
                    <a:lumMod val="75000"/>
                  </a:schemeClr>
                </a:solidFill>
              </a:rPr>
              <a:t>their claim </a:t>
            </a:r>
            <a:r>
              <a:rPr lang="en-US" sz="3400" dirty="0"/>
              <a:t>will automatic</a:t>
            </a:r>
            <a:r>
              <a:rPr lang="en-US" sz="3400" dirty="0">
                <a:solidFill>
                  <a:schemeClr val="bg1">
                    <a:lumMod val="75000"/>
                  </a:schemeClr>
                </a:solidFill>
              </a:rPr>
              <a:t>a</a:t>
            </a:r>
            <a:r>
              <a:rPr lang="en-US" sz="3400" dirty="0"/>
              <a:t>lly </a:t>
            </a:r>
            <a:r>
              <a:rPr lang="en-US" sz="3400" dirty="0">
                <a:solidFill>
                  <a:schemeClr val="accent2">
                    <a:lumMod val="75000"/>
                  </a:schemeClr>
                </a:solidFill>
              </a:rPr>
              <a:t>be dismissed.</a:t>
            </a:r>
            <a:endParaRPr lang="fr-FR" sz="3400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90844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r"/>
            <a:r>
              <a:rPr lang="en-US" dirty="0"/>
              <a:t>Another function of </a:t>
            </a:r>
            <a:r>
              <a:rPr lang="en-US" u="sng" dirty="0"/>
              <a:t>e</a:t>
            </a:r>
            <a:r>
              <a:rPr lang="en-US" dirty="0"/>
              <a:t>vidence: pr</a:t>
            </a:r>
            <a:r>
              <a:rPr lang="en-US" u="sng" dirty="0"/>
              <a:t>e</a:t>
            </a:r>
            <a:r>
              <a:rPr lang="en-US" dirty="0"/>
              <a:t>vention</a:t>
            </a:r>
            <a:endParaRPr lang="fr-FR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1259632" y="1927373"/>
            <a:ext cx="7365504" cy="4525963"/>
          </a:xfrm>
        </p:spPr>
        <p:txBody>
          <a:bodyPr/>
          <a:lstStyle/>
          <a:p>
            <a:pPr algn="just"/>
            <a:r>
              <a:rPr lang="en-US" sz="3000" dirty="0"/>
              <a:t>A party who knows that in </a:t>
            </a:r>
            <a:r>
              <a:rPr lang="en-US" sz="3000" dirty="0">
                <a:solidFill>
                  <a:schemeClr val="accent2">
                    <a:lumMod val="75000"/>
                  </a:schemeClr>
                </a:solidFill>
              </a:rPr>
              <a:t>the </a:t>
            </a:r>
            <a:r>
              <a:rPr lang="en-US" sz="3000" dirty="0">
                <a:solidFill>
                  <a:srgbClr val="00B050"/>
                </a:solidFill>
              </a:rPr>
              <a:t>a</a:t>
            </a:r>
            <a:r>
              <a:rPr lang="en-US" sz="3000" dirty="0">
                <a:solidFill>
                  <a:schemeClr val="accent2">
                    <a:lumMod val="75000"/>
                  </a:schemeClr>
                </a:solidFill>
              </a:rPr>
              <a:t>bsence of solid evidence</a:t>
            </a:r>
            <a:r>
              <a:rPr lang="en-US" sz="3000" dirty="0"/>
              <a:t>, the judge will rule against them should, in principle, refrain from resorting to </a:t>
            </a:r>
            <a:r>
              <a:rPr lang="en-US" sz="3000" dirty="0">
                <a:solidFill>
                  <a:schemeClr val="accent2">
                    <a:lumMod val="75000"/>
                  </a:schemeClr>
                </a:solidFill>
              </a:rPr>
              <a:t>ab</a:t>
            </a:r>
            <a:r>
              <a:rPr lang="en-US" sz="3000" u="sng" dirty="0">
                <a:solidFill>
                  <a:schemeClr val="accent2">
                    <a:lumMod val="75000"/>
                  </a:schemeClr>
                </a:solidFill>
              </a:rPr>
              <a:t>u</a:t>
            </a:r>
            <a:r>
              <a:rPr lang="en-US" sz="3000" dirty="0">
                <a:solidFill>
                  <a:schemeClr val="accent2">
                    <a:lumMod val="75000"/>
                  </a:schemeClr>
                </a:solidFill>
              </a:rPr>
              <a:t>sive legal proceedings. </a:t>
            </a:r>
          </a:p>
          <a:p>
            <a:pPr marL="82296" indent="0" algn="just">
              <a:buNone/>
            </a:pPr>
            <a:endParaRPr lang="en-US" sz="3000" dirty="0" smtClean="0"/>
          </a:p>
          <a:p>
            <a:pPr algn="just"/>
            <a:r>
              <a:rPr lang="en-US" sz="3000" dirty="0" smtClean="0"/>
              <a:t>Pre-construc</a:t>
            </a:r>
            <a:r>
              <a:rPr lang="en-US" sz="3000" dirty="0" smtClean="0">
                <a:solidFill>
                  <a:srgbClr val="00B050"/>
                </a:solidFill>
              </a:rPr>
              <a:t>t</a:t>
            </a:r>
            <a:r>
              <a:rPr lang="en-US" sz="3000" dirty="0" smtClean="0"/>
              <a:t>ing </a:t>
            </a:r>
            <a:r>
              <a:rPr lang="en-US" sz="3000" dirty="0"/>
              <a:t>evidence therefore has a </a:t>
            </a:r>
            <a:r>
              <a:rPr lang="en-US" sz="3000" dirty="0">
                <a:solidFill>
                  <a:schemeClr val="accent2">
                    <a:lumMod val="75000"/>
                  </a:schemeClr>
                </a:solidFill>
              </a:rPr>
              <a:t>det</a:t>
            </a:r>
            <a:r>
              <a:rPr lang="en-US" sz="3000" dirty="0">
                <a:solidFill>
                  <a:schemeClr val="bg1">
                    <a:lumMod val="65000"/>
                  </a:schemeClr>
                </a:solidFill>
              </a:rPr>
              <a:t>e</a:t>
            </a:r>
            <a:r>
              <a:rPr lang="en-US" sz="3000" dirty="0">
                <a:solidFill>
                  <a:schemeClr val="accent2">
                    <a:lumMod val="75000"/>
                  </a:schemeClr>
                </a:solidFill>
              </a:rPr>
              <a:t>rrent effect</a:t>
            </a:r>
            <a:r>
              <a:rPr lang="en-US" sz="2800" dirty="0">
                <a:solidFill>
                  <a:schemeClr val="accent2">
                    <a:lumMod val="75000"/>
                  </a:schemeClr>
                </a:solidFill>
              </a:rPr>
              <a:t>.</a:t>
            </a:r>
            <a:endParaRPr lang="fr-FR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2352705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1043608" y="1052736"/>
            <a:ext cx="7643192" cy="4525963"/>
          </a:xfrm>
        </p:spPr>
        <p:txBody>
          <a:bodyPr>
            <a:normAutofit/>
          </a:bodyPr>
          <a:lstStyle/>
          <a:p>
            <a:pPr marL="82296" indent="0" algn="r">
              <a:buNone/>
            </a:pPr>
            <a:r>
              <a:rPr lang="en-US" dirty="0">
                <a:solidFill>
                  <a:schemeClr val="accent3">
                    <a:lumMod val="75000"/>
                  </a:schemeClr>
                </a:solidFill>
              </a:rPr>
              <a:t>Where are the rules relating to proof of contracts contained?</a:t>
            </a:r>
          </a:p>
          <a:p>
            <a:pPr marL="82296" indent="0">
              <a:buNone/>
            </a:pPr>
            <a:r>
              <a:rPr lang="en-US" dirty="0"/>
              <a:t/>
            </a:r>
            <a:br>
              <a:rPr lang="en-US" dirty="0"/>
            </a:b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46776870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1043608" y="620688"/>
            <a:ext cx="7643192" cy="4525963"/>
          </a:xfrm>
        </p:spPr>
        <p:txBody>
          <a:bodyPr>
            <a:noAutofit/>
          </a:bodyPr>
          <a:lstStyle/>
          <a:p>
            <a:pPr algn="just"/>
            <a:r>
              <a:rPr lang="en-US" dirty="0"/>
              <a:t>The rules governing evidence are contained in: </a:t>
            </a:r>
            <a:endParaRPr lang="en-US" dirty="0" smtClean="0"/>
          </a:p>
          <a:p>
            <a:pPr marL="1165225" indent="-282575" algn="just">
              <a:buFont typeface="Courier New" pitchFamily="49" charset="0"/>
              <a:buChar char="o"/>
            </a:pPr>
            <a:r>
              <a:rPr lang="en-US" dirty="0" smtClean="0"/>
              <a:t>the 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Civil Code</a:t>
            </a:r>
            <a:r>
              <a:rPr lang="en-US" dirty="0"/>
              <a:t>; </a:t>
            </a:r>
            <a:endParaRPr lang="en-US" dirty="0" smtClean="0"/>
          </a:p>
          <a:p>
            <a:pPr marL="1165225" indent="-282575" algn="just">
              <a:buFont typeface="Courier New" pitchFamily="49" charset="0"/>
              <a:buChar char="o"/>
            </a:pPr>
            <a:r>
              <a:rPr lang="en-US" dirty="0" smtClean="0"/>
              <a:t>the 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C</a:t>
            </a:r>
            <a:r>
              <a:rPr lang="en-US" u="sng" dirty="0">
                <a:solidFill>
                  <a:schemeClr val="accent2">
                    <a:lumMod val="75000"/>
                  </a:schemeClr>
                </a:solidFill>
              </a:rPr>
              <a:t>od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e of Civil and Administrative Pro</a:t>
            </a:r>
            <a:r>
              <a:rPr lang="en-US" u="sng" dirty="0">
                <a:solidFill>
                  <a:schemeClr val="accent2">
                    <a:lumMod val="75000"/>
                  </a:schemeClr>
                </a:solidFill>
              </a:rPr>
              <a:t>ced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ure</a:t>
            </a:r>
            <a:r>
              <a:rPr lang="en-US" dirty="0"/>
              <a:t>. </a:t>
            </a:r>
            <a:endParaRPr lang="en-US" dirty="0" smtClean="0"/>
          </a:p>
          <a:p>
            <a:pPr algn="just"/>
            <a:endParaRPr lang="en-US" dirty="0" smtClean="0"/>
          </a:p>
          <a:p>
            <a:pPr algn="just"/>
            <a:r>
              <a:rPr lang="en-US" dirty="0" smtClean="0"/>
              <a:t>These </a:t>
            </a:r>
            <a:r>
              <a:rPr lang="en-US" dirty="0"/>
              <a:t>rules have been heavily influenced by developments in 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case law </a:t>
            </a:r>
            <a:r>
              <a:rPr lang="en-US" dirty="0"/>
              <a:t>and 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d</a:t>
            </a:r>
            <a:r>
              <a:rPr lang="en-US" u="sng" dirty="0">
                <a:solidFill>
                  <a:schemeClr val="accent2">
                    <a:lumMod val="75000"/>
                  </a:schemeClr>
                </a:solidFill>
              </a:rPr>
              <a:t>oc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trine,</a:t>
            </a:r>
            <a:r>
              <a:rPr lang="en-US" dirty="0"/>
              <a:t> resulting in the law of evidence currently undergoing significant </a:t>
            </a:r>
            <a:r>
              <a:rPr lang="en-US" dirty="0" smtClean="0"/>
              <a:t>evolution.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26320257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4551</TotalTime>
  <Words>1415</Words>
  <Application>Microsoft Office PowerPoint</Application>
  <PresentationFormat>Affichage à l'écran (4:3)</PresentationFormat>
  <Paragraphs>170</Paragraphs>
  <Slides>42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42</vt:i4>
      </vt:variant>
    </vt:vector>
  </HeadingPairs>
  <TitlesOfParts>
    <vt:vector size="43" baseType="lpstr">
      <vt:lpstr>Solstice</vt:lpstr>
      <vt:lpstr>      Contract Law and Liability  Course 4 Proof of Contracts   Issam TOUALBI Professor at the Faculty of Law of the University of Algiers I Lawyer at the Algiers Bar </vt:lpstr>
      <vt:lpstr>Syllabus of the Module Contracts and Liability </vt:lpstr>
      <vt:lpstr>What is proof ?</vt:lpstr>
      <vt:lpstr>Présentation PowerPoint</vt:lpstr>
      <vt:lpstr>What is the role of proof ?</vt:lpstr>
      <vt:lpstr>Présentation PowerPoint</vt:lpstr>
      <vt:lpstr>Another function of evidence: prevention</vt:lpstr>
      <vt:lpstr>Présentation PowerPoint</vt:lpstr>
      <vt:lpstr>Présentation PowerPoint</vt:lpstr>
      <vt:lpstr>Three essential questions arise regarding the notion of proof:</vt:lpstr>
      <vt:lpstr>1. The object  of the proof</vt:lpstr>
      <vt:lpstr>What is the object of proof ?</vt:lpstr>
      <vt:lpstr>Présentation PowerPoint</vt:lpstr>
      <vt:lpstr>Présentation PowerPoint</vt:lpstr>
      <vt:lpstr>Criteria of facts to be proven</vt:lpstr>
      <vt:lpstr>Présentation PowerPoint</vt:lpstr>
      <vt:lpstr>Présentation PowerPoint</vt:lpstr>
      <vt:lpstr>Two exceptions…</vt:lpstr>
      <vt:lpstr>Présentation PowerPoint</vt:lpstr>
      <vt:lpstr>Présentation PowerPoint</vt:lpstr>
      <vt:lpstr>2. The burden  of proof</vt:lpstr>
      <vt:lpstr>Présentation PowerPoint</vt:lpstr>
      <vt:lpstr>How to establish proof  of a legal act or fact?</vt:lpstr>
      <vt:lpstr>3. Means of proof</vt:lpstr>
      <vt:lpstr>The civil code recognizes  five modes of proof:</vt:lpstr>
      <vt:lpstr>Do the previous means of proof have the same evidential value ?</vt:lpstr>
      <vt:lpstr>The hierarchy of means of proof</vt:lpstr>
      <vt:lpstr>First.  Perfect evidence</vt:lpstr>
      <vt:lpstr>There are four methods of so-called perfect proofs</vt:lpstr>
      <vt:lpstr>a. The authentic instrument</vt:lpstr>
      <vt:lpstr>Noticed…</vt:lpstr>
      <vt:lpstr>b. The private deed</vt:lpstr>
      <vt:lpstr>c. The judicial confession</vt:lpstr>
      <vt:lpstr>d. The decisive oath. </vt:lpstr>
      <vt:lpstr>Second.  Imperfect Evidence</vt:lpstr>
      <vt:lpstr>Imperfect proofs are:</vt:lpstr>
      <vt:lpstr>a. Testimony </vt:lpstr>
      <vt:lpstr>b. Presumptions</vt:lpstr>
      <vt:lpstr>c. The supplementary oath,  </vt:lpstr>
      <vt:lpstr>d. Extrajudicial confession.</vt:lpstr>
      <vt:lpstr>Sources</vt:lpstr>
      <vt:lpstr>Sources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Cours 2.   Les sources  du droit de l’entreprise</dc:title>
  <dc:creator>profil</dc:creator>
  <cp:lastModifiedBy>pc</cp:lastModifiedBy>
  <cp:revision>238</cp:revision>
  <dcterms:created xsi:type="dcterms:W3CDTF">2021-10-08T13:20:27Z</dcterms:created>
  <dcterms:modified xsi:type="dcterms:W3CDTF">2025-10-27T01:38:36Z</dcterms:modified>
</cp:coreProperties>
</file>