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4"/>
  </p:notesMasterIdLst>
  <p:sldIdLst>
    <p:sldId id="1007" r:id="rId2"/>
    <p:sldId id="1008" r:id="rId3"/>
    <p:sldId id="1009" r:id="rId4"/>
    <p:sldId id="965" r:id="rId5"/>
    <p:sldId id="1010" r:id="rId6"/>
    <p:sldId id="1006" r:id="rId7"/>
    <p:sldId id="1011" r:id="rId8"/>
    <p:sldId id="853" r:id="rId9"/>
    <p:sldId id="1013" r:id="rId10"/>
    <p:sldId id="897" r:id="rId11"/>
    <p:sldId id="1014" r:id="rId12"/>
    <p:sldId id="1012" r:id="rId13"/>
    <p:sldId id="1026" r:id="rId14"/>
    <p:sldId id="1027" r:id="rId15"/>
    <p:sldId id="1028" r:id="rId16"/>
    <p:sldId id="1029" r:id="rId17"/>
    <p:sldId id="1030" r:id="rId18"/>
    <p:sldId id="1031" r:id="rId19"/>
    <p:sldId id="1032" r:id="rId20"/>
    <p:sldId id="1033" r:id="rId21"/>
    <p:sldId id="1036" r:id="rId22"/>
    <p:sldId id="1053" r:id="rId23"/>
    <p:sldId id="1054" r:id="rId24"/>
    <p:sldId id="1052" r:id="rId25"/>
    <p:sldId id="1037" r:id="rId26"/>
    <p:sldId id="1038" r:id="rId27"/>
    <p:sldId id="1039" r:id="rId28"/>
    <p:sldId id="1055" r:id="rId29"/>
    <p:sldId id="1057" r:id="rId30"/>
    <p:sldId id="1056" r:id="rId31"/>
    <p:sldId id="1058" r:id="rId32"/>
    <p:sldId id="1040" r:id="rId33"/>
    <p:sldId id="1041" r:id="rId34"/>
    <p:sldId id="1044" r:id="rId35"/>
    <p:sldId id="1045" r:id="rId36"/>
    <p:sldId id="1046" r:id="rId37"/>
    <p:sldId id="1047" r:id="rId38"/>
    <p:sldId id="1048" r:id="rId39"/>
    <p:sldId id="1049" r:id="rId40"/>
    <p:sldId id="1060" r:id="rId41"/>
    <p:sldId id="1059" r:id="rId42"/>
    <p:sldId id="950" r:id="rId43"/>
  </p:sldIdLst>
  <p:sldSz cx="9144000" cy="6858000" type="screen4x3"/>
  <p:notesSz cx="7096125" cy="102393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57" autoAdjust="0"/>
    <p:restoredTop sz="94660"/>
  </p:normalViewPr>
  <p:slideViewPr>
    <p:cSldViewPr>
      <p:cViewPr>
        <p:scale>
          <a:sx n="67" d="100"/>
          <a:sy n="67" d="100"/>
        </p:scale>
        <p:origin x="-576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4988" cy="511969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19495" y="0"/>
            <a:ext cx="3074988" cy="511969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148892E7-A9ED-46BD-8A45-B4154E4A8272}" type="datetimeFigureOut">
              <a:rPr lang="fr-FR" smtClean="0"/>
              <a:pPr/>
              <a:t>11/11/2025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768350"/>
            <a:ext cx="5118100" cy="3840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3703"/>
            <a:ext cx="5676900" cy="4607719"/>
          </a:xfrm>
          <a:prstGeom prst="rect">
            <a:avLst/>
          </a:prstGeom>
        </p:spPr>
        <p:txBody>
          <a:bodyPr vert="horz" lIns="99057" tIns="49528" rIns="99057" bIns="49528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5629"/>
            <a:ext cx="3074988" cy="511969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19495" y="9725629"/>
            <a:ext cx="3074988" cy="511969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616D8D90-F542-4350-90E8-E6CC1666451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7710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11/11/2025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fiches-droit.com/responsabilite-delictuelle" TargetMode="External"/><Relationship Id="rId2" Type="http://schemas.openxmlformats.org/officeDocument/2006/relationships/hyperlink" Target="https://partiels-droit.com/responsabilite-civile-delictuell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artiels-droit.com/responsabilite-delictuelle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331640" y="3501008"/>
            <a:ext cx="7572428" cy="182976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en-US" sz="5000" dirty="0">
                <a:solidFill>
                  <a:schemeClr val="accent1"/>
                </a:solidFill>
              </a:rPr>
              <a:t>Contract Law and Liability</a:t>
            </a:r>
            <a:br>
              <a:rPr lang="en-US" sz="5000" dirty="0">
                <a:solidFill>
                  <a:schemeClr val="accent1"/>
                </a:solidFill>
              </a:rPr>
            </a:br>
            <a:r>
              <a:rPr lang="en-US" sz="5000" dirty="0" smtClean="0">
                <a:solidFill>
                  <a:schemeClr val="accent1"/>
                </a:solidFill>
              </a:rPr>
              <a:t/>
            </a:r>
            <a:br>
              <a:rPr lang="en-US" sz="5000" dirty="0" smtClean="0">
                <a:solidFill>
                  <a:schemeClr val="accent1"/>
                </a:solidFill>
              </a:rPr>
            </a:br>
            <a:r>
              <a:rPr lang="fr-FR" sz="4000" dirty="0" smtClean="0">
                <a:solidFill>
                  <a:schemeClr val="accent2">
                    <a:lumMod val="75000"/>
                  </a:schemeClr>
                </a:solidFill>
              </a:rPr>
              <a:t>Course 5</a:t>
            </a:r>
            <a:r>
              <a:rPr lang="fr-FR" sz="40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40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4400" dirty="0" err="1" smtClean="0"/>
              <a:t>Contractual</a:t>
            </a:r>
            <a:r>
              <a:rPr lang="fr-FR" sz="4400" dirty="0" smtClean="0"/>
              <a:t> </a:t>
            </a:r>
            <a:r>
              <a:rPr lang="fr-FR" sz="4400" dirty="0" err="1" smtClean="0"/>
              <a:t>Liability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sz="3300" dirty="0" err="1" smtClean="0"/>
              <a:t>Issam</a:t>
            </a:r>
            <a:r>
              <a:rPr lang="en-US" sz="3300" dirty="0" smtClean="0"/>
              <a:t> </a:t>
            </a:r>
            <a:r>
              <a:rPr lang="en-US" sz="3300" dirty="0" err="1"/>
              <a:t>TOUALBI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en-US" sz="2200" dirty="0"/>
              <a:t>Professor at the Faculty of Law of the University of Algiers I</a:t>
            </a:r>
            <a:br>
              <a:rPr lang="en-US" sz="2200" dirty="0"/>
            </a:br>
            <a:r>
              <a:rPr lang="en-US" sz="2200" dirty="0"/>
              <a:t>Lawyer at the Algiers Bar</a:t>
            </a:r>
            <a:br>
              <a:rPr lang="en-US" sz="2200" dirty="0"/>
            </a:br>
            <a:endParaRPr lang="fr-FR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36374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880602"/>
            <a:ext cx="7643192" cy="5500726"/>
          </a:xfrm>
        </p:spPr>
        <p:txBody>
          <a:bodyPr>
            <a:normAutofit/>
          </a:bodyPr>
          <a:lstStyle/>
          <a:p>
            <a:pPr algn="just"/>
            <a:r>
              <a:rPr lang="en-US" sz="3500" dirty="0"/>
              <a:t>A contract is defined as an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agreement of wills</a:t>
            </a:r>
            <a:r>
              <a:rPr lang="en-US" sz="3500" dirty="0"/>
              <a:t> intended to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produce legal effects. </a:t>
            </a:r>
            <a:endParaRPr lang="en-US" sz="35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2296" indent="0" algn="just">
              <a:buNone/>
            </a:pPr>
            <a:endParaRPr lang="en-US" sz="3500" dirty="0" smtClean="0"/>
          </a:p>
          <a:p>
            <a:pPr algn="just"/>
            <a:r>
              <a:rPr lang="en-US" sz="3500" dirty="0" smtClean="0"/>
              <a:t>Anyone </a:t>
            </a:r>
            <a:r>
              <a:rPr lang="en-US" sz="3500" dirty="0"/>
              <a:t>who fails to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fulfill their contractual obligations</a:t>
            </a:r>
            <a:r>
              <a:rPr lang="en-US" sz="3500" dirty="0"/>
              <a:t> is liable for their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breach of contract</a:t>
            </a:r>
            <a:r>
              <a:rPr lang="en-US" sz="3500" dirty="0"/>
              <a:t>.</a:t>
            </a:r>
            <a:endParaRPr lang="fr-FR" sz="35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787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32" y="1628800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Do all contracts requ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effectLst/>
              </a:rPr>
              <a:t>i</a:t>
            </a:r>
            <a:r>
              <a:rPr lang="en-US" dirty="0">
                <a:effectLst/>
              </a:rPr>
              <a:t>re the obligation to fulfill the objective?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3504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642918"/>
            <a:ext cx="7643192" cy="5500726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/>
              <a:t>The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debtor's liability </a:t>
            </a:r>
            <a:r>
              <a:rPr lang="en-US" sz="2800" dirty="0"/>
              <a:t>depends on the scope of their obligations as def</a:t>
            </a:r>
            <a:r>
              <a:rPr lang="en-US" sz="28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800" dirty="0"/>
              <a:t>ned by the contract clauses. These can be: </a:t>
            </a:r>
            <a:endParaRPr lang="en-US" sz="2800" dirty="0" smtClean="0"/>
          </a:p>
          <a:p>
            <a:pPr marL="82296" indent="0" algn="just">
              <a:buNone/>
            </a:pPr>
            <a:endParaRPr lang="en-US" sz="28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An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obligation of result: </a:t>
            </a:r>
            <a:r>
              <a:rPr lang="en-US" sz="2800" dirty="0"/>
              <a:t>the service prov</a:t>
            </a:r>
            <a:r>
              <a:rPr lang="en-US" sz="28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800" dirty="0"/>
              <a:t>der guarantees the performance of the service.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sz="2800" dirty="0"/>
              <a:t>a contract for the delivery of goods. </a:t>
            </a:r>
            <a:endParaRPr lang="en-US" sz="2800" dirty="0" smtClean="0"/>
          </a:p>
          <a:p>
            <a:pPr marL="82296" indent="0" algn="just">
              <a:buNone/>
            </a:pPr>
            <a:endParaRPr lang="en-US" sz="2800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An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obligation of means: </a:t>
            </a:r>
            <a:r>
              <a:rPr lang="en-US" sz="2800" dirty="0"/>
              <a:t>the service prov</a:t>
            </a:r>
            <a:r>
              <a:rPr lang="en-US" sz="28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800" dirty="0"/>
              <a:t>der commits to making efforts without guaranteeing the result.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sz="2800" dirty="0"/>
              <a:t>l</a:t>
            </a:r>
            <a:r>
              <a:rPr lang="en-US" sz="2800" u="sng" dirty="0"/>
              <a:t>e</a:t>
            </a:r>
            <a:r>
              <a:rPr lang="en-US" sz="2800" dirty="0"/>
              <a:t>gal services.</a:t>
            </a:r>
            <a:endParaRPr lang="fr-FR" sz="25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1396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331640" y="1412776"/>
            <a:ext cx="7437512" cy="1143000"/>
          </a:xfrm>
        </p:spPr>
        <p:txBody>
          <a:bodyPr>
            <a:normAutofit fontScale="90000"/>
          </a:bodyPr>
          <a:lstStyle/>
          <a:p>
            <a:pPr algn="r" rtl="1"/>
            <a:r>
              <a:rPr lang="en-US" dirty="0">
                <a:effectLst/>
              </a:rPr>
              <a:t>What is the concept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payment</a:t>
            </a:r>
            <a:r>
              <a:rPr lang="en-US" dirty="0">
                <a:effectLst/>
              </a:rPr>
              <a:t>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42047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35608" y="1447800"/>
            <a:ext cx="7240848" cy="4800600"/>
          </a:xfrm>
        </p:spPr>
        <p:txBody>
          <a:bodyPr>
            <a:normAutofit/>
          </a:bodyPr>
          <a:lstStyle/>
          <a:p>
            <a:pPr algn="just"/>
            <a:r>
              <a:rPr lang="en-US" sz="3800" dirty="0"/>
              <a:t>Payment constitutes </a:t>
            </a:r>
            <a:r>
              <a:rPr lang="en-US" sz="3800" dirty="0">
                <a:solidFill>
                  <a:schemeClr val="accent2">
                    <a:lumMod val="75000"/>
                  </a:schemeClr>
                </a:solidFill>
              </a:rPr>
              <a:t>fulfillment of the obligation. </a:t>
            </a:r>
            <a:endParaRPr lang="en-US" sz="3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endParaRPr lang="en-US" sz="3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en-US" sz="3800" dirty="0" smtClean="0"/>
              <a:t>It </a:t>
            </a:r>
            <a:r>
              <a:rPr lang="en-US" sz="3800" dirty="0"/>
              <a:t>can be made by the </a:t>
            </a:r>
            <a:r>
              <a:rPr lang="en-US" sz="3800" dirty="0">
                <a:solidFill>
                  <a:schemeClr val="accent2">
                    <a:lumMod val="75000"/>
                  </a:schemeClr>
                </a:solidFill>
              </a:rPr>
              <a:t>debto</a:t>
            </a:r>
            <a:r>
              <a:rPr lang="en-US" sz="3800" dirty="0"/>
              <a:t>r or a </a:t>
            </a:r>
            <a:r>
              <a:rPr lang="en-US" sz="3800" dirty="0">
                <a:solidFill>
                  <a:schemeClr val="accent2">
                    <a:lumMod val="75000"/>
                  </a:schemeClr>
                </a:solidFill>
              </a:rPr>
              <a:t>third party</a:t>
            </a:r>
            <a:r>
              <a:rPr lang="en-US" sz="3800" dirty="0"/>
              <a:t>.</a:t>
            </a:r>
            <a:endParaRPr lang="fr-FR" sz="3800" dirty="0"/>
          </a:p>
        </p:txBody>
      </p:sp>
    </p:spTree>
    <p:extLst>
      <p:ext uri="{BB962C8B-B14F-4D97-AF65-F5344CB8AC3E}">
        <p14:creationId xmlns:p14="http://schemas.microsoft.com/office/powerpoint/2010/main" val="666604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14262" y="157162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To wh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o</a:t>
            </a:r>
            <a:r>
              <a:rPr lang="en-US" dirty="0">
                <a:effectLst/>
              </a:rPr>
              <a:t>m should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the </a:t>
            </a:r>
            <a:r>
              <a:rPr lang="en-US" dirty="0">
                <a:effectLst/>
              </a:rPr>
              <a:t>payment be made?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0717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71472" y="1760557"/>
            <a:ext cx="8229600" cy="4525963"/>
          </a:xfrm>
        </p:spPr>
        <p:txBody>
          <a:bodyPr/>
          <a:lstStyle/>
          <a:p>
            <a:pPr marL="990600" indent="-279400" algn="just"/>
            <a:r>
              <a:rPr lang="en-US" sz="3600" dirty="0"/>
              <a:t>to the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creditor</a:t>
            </a:r>
            <a:r>
              <a:rPr lang="en-US" sz="3600" dirty="0"/>
              <a:t> in general, </a:t>
            </a:r>
            <a:endParaRPr lang="en-US" sz="3600" dirty="0" smtClean="0"/>
          </a:p>
          <a:p>
            <a:pPr marL="711200" indent="0" algn="just">
              <a:buNone/>
            </a:pPr>
            <a:endParaRPr lang="en-US" sz="3600" dirty="0" smtClean="0"/>
          </a:p>
          <a:p>
            <a:pPr marL="990600" indent="-279400" algn="just"/>
            <a:r>
              <a:rPr lang="en-US" sz="3600" dirty="0" smtClean="0"/>
              <a:t>to </a:t>
            </a:r>
            <a:r>
              <a:rPr lang="en-US" sz="3600" dirty="0"/>
              <a:t>the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creditor's agent </a:t>
            </a:r>
            <a:r>
              <a:rPr lang="en-US" sz="3600" dirty="0"/>
              <a:t>(the banker designated as the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recipient</a:t>
            </a:r>
            <a:r>
              <a:rPr lang="en-US" sz="3600" dirty="0"/>
              <a:t>).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83568" y="62981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err="1">
                <a:effectLst/>
              </a:rPr>
              <a:t>Payment</a:t>
            </a:r>
            <a:r>
              <a:rPr lang="fr-FR" dirty="0">
                <a:effectLst/>
              </a:rPr>
              <a:t> must </a:t>
            </a:r>
            <a:r>
              <a:rPr lang="fr-FR" dirty="0" err="1">
                <a:effectLst/>
              </a:rPr>
              <a:t>be</a:t>
            </a:r>
            <a:r>
              <a:rPr lang="fr-FR" dirty="0">
                <a:effectLst/>
              </a:rPr>
              <a:t> made:</a:t>
            </a:r>
            <a:br>
              <a:rPr lang="fr-FR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927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164305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What are </a:t>
            </a:r>
            <a:r>
              <a:rPr lang="en-US" dirty="0" smtClean="0">
                <a:effectLst/>
              </a:rPr>
              <a:t>the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payment terms</a:t>
            </a:r>
            <a:r>
              <a:rPr lang="en-US" dirty="0">
                <a:effectLst/>
              </a:rPr>
              <a:t>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523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28746" y="1974871"/>
            <a:ext cx="8229600" cy="4525963"/>
          </a:xfrm>
        </p:spPr>
        <p:txBody>
          <a:bodyPr>
            <a:normAutofit/>
          </a:bodyPr>
          <a:lstStyle/>
          <a:p>
            <a:pPr marL="717550" indent="-282575"/>
            <a:r>
              <a:rPr lang="en-US" sz="3600" dirty="0"/>
              <a:t>Cash, </a:t>
            </a:r>
            <a:endParaRPr lang="en-US" sz="3600" dirty="0" smtClean="0"/>
          </a:p>
          <a:p>
            <a:pPr marL="717550" indent="-282575"/>
            <a:r>
              <a:rPr lang="en-US" sz="3600" dirty="0" smtClean="0"/>
              <a:t>bank </a:t>
            </a:r>
            <a:r>
              <a:rPr lang="en-US" sz="3600" dirty="0"/>
              <a:t>transfer, </a:t>
            </a:r>
            <a:endParaRPr lang="en-US" sz="3600" dirty="0" smtClean="0"/>
          </a:p>
          <a:p>
            <a:pPr marL="717550" indent="-282575"/>
            <a:r>
              <a:rPr lang="en-US" sz="3600" dirty="0" smtClean="0"/>
              <a:t>check</a:t>
            </a:r>
            <a:r>
              <a:rPr lang="en-US" sz="3600" dirty="0"/>
              <a:t>, </a:t>
            </a:r>
            <a:endParaRPr lang="en-US" sz="3600" dirty="0" smtClean="0"/>
          </a:p>
          <a:p>
            <a:pPr marL="717550" indent="-282575"/>
            <a:r>
              <a:rPr lang="en-US" sz="3600" dirty="0" smtClean="0"/>
              <a:t>any </a:t>
            </a:r>
            <a:r>
              <a:rPr lang="en-US" sz="3600" dirty="0"/>
              <a:t>electronic </a:t>
            </a:r>
            <a:r>
              <a:rPr lang="en-US" sz="3600" dirty="0" smtClean="0"/>
              <a:t>means.</a:t>
            </a:r>
            <a:endParaRPr lang="fr-FR" sz="35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Payment can be made by: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6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149391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What are the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conditions of </a:t>
            </a:r>
            <a:r>
              <a:rPr lang="en-US" dirty="0">
                <a:effectLst/>
              </a:rPr>
              <a:t>the payment?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891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92088" y="1340768"/>
            <a:ext cx="9036496" cy="4683976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b="1" dirty="0" smtClean="0"/>
              <a:t>Semester </a:t>
            </a:r>
            <a:r>
              <a:rPr lang="en-US" b="1" dirty="0"/>
              <a:t>1 –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Theory of Contract 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Liability</a:t>
            </a:r>
            <a:endParaRPr lang="fr-F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642937" indent="0">
              <a:buNone/>
            </a:pPr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1: </a:t>
            </a:r>
            <a:r>
              <a:rPr lang="en-US" dirty="0"/>
              <a:t>Introduction to Contract Law</a:t>
            </a:r>
            <a:endParaRPr lang="fr-FR" dirty="0"/>
          </a:p>
          <a:p>
            <a:pPr marL="898525" indent="-255588"/>
            <a:r>
              <a:rPr lang="en-US" b="1" dirty="0"/>
              <a:t>Course 2: </a:t>
            </a:r>
            <a:r>
              <a:rPr lang="en-US" dirty="0"/>
              <a:t>The Concept of Contract</a:t>
            </a:r>
            <a:endParaRPr lang="fr-FR" dirty="0"/>
          </a:p>
          <a:p>
            <a:pPr marL="898525" indent="-255588"/>
            <a:r>
              <a:rPr lang="en-US" b="1" dirty="0"/>
              <a:t>Course 3: </a:t>
            </a:r>
            <a:r>
              <a:rPr lang="en-US" dirty="0"/>
              <a:t>Form</a:t>
            </a:r>
            <a:r>
              <a:rPr lang="en-US" u="sng" dirty="0"/>
              <a:t>a</a:t>
            </a:r>
            <a:r>
              <a:rPr lang="en-US" dirty="0"/>
              <a:t>tion of the Contract</a:t>
            </a:r>
            <a:endParaRPr lang="fr-FR" dirty="0"/>
          </a:p>
          <a:p>
            <a:pPr marL="898525" indent="-255588"/>
            <a:r>
              <a:rPr lang="en-US" b="1" dirty="0"/>
              <a:t>Course 4: </a:t>
            </a:r>
            <a:r>
              <a:rPr lang="en-US" dirty="0" smtClean="0"/>
              <a:t>Proof </a:t>
            </a:r>
            <a:r>
              <a:rPr lang="en-US" dirty="0"/>
              <a:t>of Contracts</a:t>
            </a:r>
            <a:endParaRPr lang="fr-FR" dirty="0"/>
          </a:p>
          <a:p>
            <a:pPr marL="898525" indent="-255588"/>
            <a:r>
              <a:rPr lang="en-US" b="1" dirty="0"/>
              <a:t>Course 5: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Contractual Liability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pPr marL="898525" indent="-255588"/>
            <a:r>
              <a:rPr lang="en-US" b="1" dirty="0"/>
              <a:t>Course 6: </a:t>
            </a:r>
            <a:r>
              <a:rPr lang="en-US" dirty="0"/>
              <a:t>Tor</a:t>
            </a:r>
            <a:r>
              <a:rPr lang="en-US" u="sng" dirty="0">
                <a:solidFill>
                  <a:schemeClr val="accent6"/>
                </a:solidFill>
              </a:rPr>
              <a:t>t</a:t>
            </a:r>
            <a:r>
              <a:rPr lang="en-US" dirty="0"/>
              <a:t>ious </a:t>
            </a:r>
            <a:r>
              <a:rPr lang="en-US" dirty="0" smtClean="0"/>
              <a:t>Liability</a:t>
            </a:r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7: </a:t>
            </a:r>
            <a:r>
              <a:rPr lang="fr-FR" dirty="0" err="1" smtClean="0"/>
              <a:t>Criminal</a:t>
            </a:r>
            <a:r>
              <a:rPr lang="fr-FR" dirty="0" smtClean="0"/>
              <a:t> </a:t>
            </a:r>
            <a:r>
              <a:rPr lang="fr-FR" dirty="0" err="1" smtClean="0"/>
              <a:t>Liability</a:t>
            </a:r>
            <a:endParaRPr lang="fr-FR" dirty="0" smtClean="0"/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8: </a:t>
            </a:r>
            <a:r>
              <a:rPr lang="en-US" dirty="0"/>
              <a:t>Professional Liability</a:t>
            </a:r>
            <a:endParaRPr lang="fr-FR" dirty="0"/>
          </a:p>
          <a:p>
            <a:pPr marL="898525" indent="-255588"/>
            <a:r>
              <a:rPr lang="en-US" b="1" dirty="0"/>
              <a:t>Course 9: </a:t>
            </a:r>
            <a:r>
              <a:rPr lang="en-US" dirty="0"/>
              <a:t>Amicable Settlement of Contractual Disputes</a:t>
            </a:r>
            <a:endParaRPr lang="fr-FR" dirty="0"/>
          </a:p>
          <a:p>
            <a:pPr marL="898525" indent="-255588"/>
            <a:r>
              <a:rPr lang="en-US" b="1" dirty="0"/>
              <a:t>Course 10: </a:t>
            </a:r>
            <a:r>
              <a:rPr lang="en-US" dirty="0"/>
              <a:t>Judicial Settlement of Contractual </a:t>
            </a:r>
            <a:r>
              <a:rPr lang="en-US" dirty="0" smtClean="0"/>
              <a:t>Disputes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Syllabus of the Module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Contracts and Liability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650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857232"/>
            <a:ext cx="7327696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The payment must correspond to what was contractually agreed upon.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For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dirty="0"/>
              <a:t>if the contract stipulates a red car, the dealer cannot deliver a white one.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Partial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payment is not valid unless the parties agree </a:t>
            </a:r>
            <a:r>
              <a:rPr lang="en-US" dirty="0"/>
              <a:t>to modif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y</a:t>
            </a:r>
            <a:r>
              <a:rPr lang="en-US" dirty="0"/>
              <a:t> the object of the payment: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payment in kind.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110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178592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effectLst/>
              </a:rPr>
              <a:t>What is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force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majeure</a:t>
            </a:r>
            <a:r>
              <a:rPr lang="en-US" dirty="0">
                <a:effectLst/>
              </a:rPr>
              <a:t>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683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178592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>
                <a:effectLst/>
              </a:rPr>
              <a:t>What is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force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majeure</a:t>
            </a:r>
            <a:r>
              <a:rPr lang="en-US" dirty="0">
                <a:effectLst/>
              </a:rPr>
              <a:t>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2310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31640" y="681608"/>
            <a:ext cx="7498080" cy="5771728"/>
          </a:xfrm>
        </p:spPr>
        <p:txBody>
          <a:bodyPr/>
          <a:lstStyle/>
          <a:p>
            <a:pPr algn="just"/>
            <a:r>
              <a:rPr lang="en-US" dirty="0"/>
              <a:t>Force majeure is an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unfores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ee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able</a:t>
            </a:r>
            <a:r>
              <a:rPr lang="en-US" dirty="0"/>
              <a:t> and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unavoidable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vent </a:t>
            </a:r>
            <a:r>
              <a:rPr lang="en-US" dirty="0"/>
              <a:t>that occurs after the conclusion of the contract and makes its performance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impossible</a:t>
            </a:r>
            <a:r>
              <a:rPr lang="en-US" dirty="0"/>
              <a:t>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a storm paral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y</a:t>
            </a:r>
            <a:r>
              <a:rPr lang="en-US" dirty="0"/>
              <a:t>zes the roads and the carrier cannot deliver the goods.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08071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178592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What is the legal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effect </a:t>
            </a:r>
            <a:r>
              <a:rPr lang="en-US" dirty="0">
                <a:effectLst/>
              </a:rPr>
              <a:t>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force majeure</a:t>
            </a:r>
            <a:r>
              <a:rPr lang="en-US" dirty="0">
                <a:effectLst/>
              </a:rPr>
              <a:t>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2034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500042"/>
            <a:ext cx="7499176" cy="5715040"/>
          </a:xfrm>
        </p:spPr>
        <p:txBody>
          <a:bodyPr>
            <a:normAutofit/>
          </a:bodyPr>
          <a:lstStyle/>
          <a:p>
            <a:pPr marL="88900" indent="-3175" algn="r">
              <a:buNone/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Force majeure results in: </a:t>
            </a: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88900" indent="-3175" algn="just">
              <a:buNone/>
            </a:pPr>
            <a:endParaRPr lang="en-US" dirty="0" smtClean="0"/>
          </a:p>
          <a:p>
            <a:pPr marL="542925" indent="-45720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suspension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of contract performance: </a:t>
            </a:r>
            <a:r>
              <a:rPr lang="en-US" dirty="0"/>
              <a:t>if the effects of the </a:t>
            </a:r>
            <a:r>
              <a:rPr lang="en-US" u="sng" dirty="0"/>
              <a:t>e</a:t>
            </a:r>
            <a:r>
              <a:rPr lang="en-US" dirty="0"/>
              <a:t>vent are temporary. </a:t>
            </a:r>
            <a:endParaRPr lang="en-US" dirty="0" smtClean="0"/>
          </a:p>
          <a:p>
            <a:pPr marL="542925" indent="-457200" algn="just">
              <a:buFont typeface="Wingdings" pitchFamily="2" charset="2"/>
              <a:buChar char="§"/>
            </a:pPr>
            <a:endParaRPr lang="en-US" dirty="0" smtClean="0"/>
          </a:p>
          <a:p>
            <a:pPr marL="542925" indent="-45720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termination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of the contract: </a:t>
            </a:r>
            <a:r>
              <a:rPr lang="en-US" dirty="0"/>
              <a:t>if the disruptive event makes its performance permanently impossible.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41659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185736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What to do if the other party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fails </a:t>
            </a:r>
            <a:r>
              <a:rPr lang="en-US" dirty="0">
                <a:effectLst/>
              </a:rPr>
              <a:t>to perform the contract?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55875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14366" y="1071546"/>
            <a:ext cx="8229600" cy="535785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dirty="0" smtClean="0"/>
              <a:t>La </a:t>
            </a:r>
            <a:r>
              <a:rPr lang="fr-FR" dirty="0"/>
              <a:t>mise en demeure est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sommation </a:t>
            </a:r>
            <a:r>
              <a:rPr lang="fr-FR" dirty="0"/>
              <a:t>adressée par le créancier au débiteur en défaut de paiement afin qu’il exécute ses obligations</a:t>
            </a:r>
            <a:r>
              <a:rPr lang="fr-FR" dirty="0" smtClean="0"/>
              <a:t>.</a:t>
            </a:r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/>
              <a:t>Il s’agit d’une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dernière chance </a:t>
            </a:r>
            <a:r>
              <a:rPr lang="fr-FR" dirty="0"/>
              <a:t>donnée au débiteur de s’exécuter volontairement avant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l’exécution forcée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just">
              <a:buNone/>
            </a:pPr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fr-FR" dirty="0"/>
              <a:t>La mise en demeure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peut s’effectuer par : </a:t>
            </a:r>
          </a:p>
          <a:p>
            <a:pPr marL="1069975" indent="-255588" algn="just">
              <a:buFont typeface="Wingdings" pitchFamily="2" charset="2"/>
              <a:buChar char="§"/>
            </a:pPr>
            <a:r>
              <a:rPr lang="fr-FR" dirty="0"/>
              <a:t>simple lettre,</a:t>
            </a:r>
          </a:p>
          <a:p>
            <a:pPr marL="1069975" indent="-255588" algn="just">
              <a:buFont typeface="Wingdings" pitchFamily="2" charset="2"/>
              <a:buChar char="§"/>
            </a:pPr>
            <a:r>
              <a:rPr lang="fr-FR" dirty="0"/>
              <a:t>lettre recommandée, </a:t>
            </a:r>
          </a:p>
          <a:p>
            <a:pPr marL="1069975" indent="-255588" algn="just">
              <a:buFont typeface="Wingdings" pitchFamily="2" charset="2"/>
              <a:buChar char="§"/>
            </a:pPr>
            <a:r>
              <a:rPr lang="fr-FR" dirty="0"/>
              <a:t>notification par huissier, etc.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41379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>
                <a:effectLst/>
              </a:rPr>
              <a:t>The </a:t>
            </a:r>
            <a:r>
              <a:rPr lang="fr-FR" dirty="0" err="1">
                <a:effectLst/>
              </a:rPr>
              <a:t>formal</a:t>
            </a:r>
            <a:r>
              <a:rPr lang="fr-FR" dirty="0">
                <a:effectLst/>
              </a:rPr>
              <a:t> notice</a:t>
            </a:r>
            <a:br>
              <a:rPr lang="fr-FR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1706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1071546"/>
            <a:ext cx="7384334" cy="5357850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 formal notice </a:t>
            </a:r>
            <a:r>
              <a:rPr lang="en-US" dirty="0"/>
              <a:t>is a summons issued by 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creditor</a:t>
            </a:r>
            <a:r>
              <a:rPr lang="en-US" dirty="0"/>
              <a:t> to 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debtor</a:t>
            </a:r>
            <a:r>
              <a:rPr lang="en-US" dirty="0"/>
              <a:t> who is in default of payment, demanding that they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fulfill their obligations.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It </a:t>
            </a:r>
            <a:r>
              <a:rPr lang="en-US" dirty="0"/>
              <a:t>represents a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nal opportunity </a:t>
            </a:r>
            <a:r>
              <a:rPr lang="en-US" dirty="0"/>
              <a:t>for the debtor to voluntar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ly compl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y</a:t>
            </a:r>
            <a:r>
              <a:rPr lang="en-US" dirty="0"/>
              <a:t> before enforcement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proceedings </a:t>
            </a:r>
            <a:r>
              <a:rPr lang="en-US" dirty="0"/>
              <a:t>are initiated</a:t>
            </a:r>
            <a:r>
              <a:rPr lang="en-US" dirty="0" smtClean="0"/>
              <a:t>.</a:t>
            </a:r>
          </a:p>
          <a:p>
            <a:pPr algn="just"/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41379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>
                <a:effectLst/>
              </a:rPr>
              <a:t>The </a:t>
            </a:r>
            <a:r>
              <a:rPr lang="fr-FR" dirty="0" err="1">
                <a:effectLst/>
              </a:rPr>
              <a:t>formal</a:t>
            </a:r>
            <a:r>
              <a:rPr lang="fr-FR" dirty="0">
                <a:effectLst/>
              </a:rPr>
              <a:t> notice</a:t>
            </a:r>
            <a:br>
              <a:rPr lang="fr-FR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7241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8" y="1628800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How should the formal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notice </a:t>
            </a:r>
            <a:r>
              <a:rPr lang="en-US" dirty="0">
                <a:effectLst/>
              </a:rPr>
              <a:t>be issued?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2711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1700808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err="1">
                <a:effectLst/>
              </a:rPr>
              <a:t>What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is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legal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liability</a:t>
            </a:r>
            <a:r>
              <a:rPr lang="fr-FR" dirty="0">
                <a:effectLst/>
              </a:rPr>
              <a:t>?</a:t>
            </a:r>
            <a:br>
              <a:rPr lang="fr-FR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43275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78904" y="1071546"/>
            <a:ext cx="8229600" cy="535785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The formal notice can be given by: </a:t>
            </a:r>
            <a:endParaRPr lang="en-US" sz="35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2296" indent="0" algn="just">
              <a:buNone/>
            </a:pPr>
            <a:endParaRPr lang="en-US" sz="3500" dirty="0" smtClean="0"/>
          </a:p>
          <a:p>
            <a:pPr marL="717550" indent="-282575" algn="just"/>
            <a:r>
              <a:rPr lang="en-US" sz="3500" dirty="0" smtClean="0"/>
              <a:t>simple </a:t>
            </a:r>
            <a:r>
              <a:rPr lang="en-US" sz="3500" dirty="0"/>
              <a:t>letter, </a:t>
            </a:r>
            <a:endParaRPr lang="en-US" sz="3500" dirty="0" smtClean="0"/>
          </a:p>
          <a:p>
            <a:pPr marL="717550" indent="-282575" algn="just"/>
            <a:r>
              <a:rPr lang="en-US" sz="3500" dirty="0" smtClean="0"/>
              <a:t>registered </a:t>
            </a:r>
            <a:r>
              <a:rPr lang="en-US" sz="3500" dirty="0"/>
              <a:t>letter, </a:t>
            </a:r>
            <a:endParaRPr lang="en-US" sz="3500" dirty="0" smtClean="0"/>
          </a:p>
          <a:p>
            <a:pPr marL="717550" indent="-282575" algn="just"/>
            <a:r>
              <a:rPr lang="en-US" sz="3500" dirty="0" smtClean="0"/>
              <a:t>notification </a:t>
            </a:r>
            <a:r>
              <a:rPr lang="en-US" sz="3500" dirty="0"/>
              <a:t>by ba</a:t>
            </a:r>
            <a:r>
              <a:rPr lang="en-US" sz="35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500" dirty="0"/>
              <a:t>liff, etc.</a:t>
            </a:r>
            <a:endParaRPr lang="fr-FR" sz="3500" dirty="0"/>
          </a:p>
          <a:p>
            <a:pPr algn="just"/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256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8" y="1988840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What should be done if the debtor does not respond to the formal notice?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91117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908720"/>
            <a:ext cx="7776864" cy="600706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rect coercion </a:t>
            </a:r>
            <a:r>
              <a:rPr lang="en-US" dirty="0"/>
              <a:t>against a debtor to compel performance is considered a v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olation of human rights.</a:t>
            </a:r>
          </a:p>
          <a:p>
            <a:pPr algn="just"/>
            <a:endParaRPr lang="en-US" dirty="0"/>
          </a:p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Ind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rect coercion </a:t>
            </a:r>
            <a:r>
              <a:rPr lang="en-US" dirty="0"/>
              <a:t>is possible through</a:t>
            </a:r>
            <a:r>
              <a:rPr lang="en-US" dirty="0" smtClean="0"/>
              <a:t>:</a:t>
            </a:r>
          </a:p>
          <a:p>
            <a:pPr algn="just"/>
            <a:endParaRPr lang="en-US" dirty="0"/>
          </a:p>
          <a:p>
            <a:pPr marL="717550" indent="-282575" algn="just">
              <a:buFont typeface="Courier New" pitchFamily="49" charset="0"/>
              <a:buChar char="o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 penalty payment: </a:t>
            </a:r>
            <a:r>
              <a:rPr lang="en-US" dirty="0"/>
              <a:t>a court order requ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ring payment of a sum of money if the debtor fails to comply with the court decision</a:t>
            </a:r>
            <a:r>
              <a:rPr lang="en-US" dirty="0" smtClean="0"/>
              <a:t>;</a:t>
            </a:r>
          </a:p>
          <a:p>
            <a:pPr marL="717550" indent="-282575" algn="just">
              <a:buFont typeface="Courier New" pitchFamily="49" charset="0"/>
              <a:buChar char="o"/>
            </a:pPr>
            <a:endParaRPr lang="en-US" dirty="0"/>
          </a:p>
          <a:p>
            <a:pPr marL="717550" indent="-282575" algn="just">
              <a:buFont typeface="Courier New" pitchFamily="49" charset="0"/>
              <a:buChar char="o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damages for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losses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suffered and lost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profits</a:t>
            </a:r>
            <a:r>
              <a:rPr lang="en-US" dirty="0" smtClean="0"/>
              <a:t>: </a:t>
            </a:r>
            <a:r>
              <a:rPr lang="en-US" dirty="0"/>
              <a:t>representing the situation the debtor would have been in had they fulfilled their obligation.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259632" y="706686"/>
            <a:ext cx="7498080" cy="634082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effectLst/>
              </a:rPr>
              <a:t>1. </a:t>
            </a:r>
            <a:r>
              <a:rPr lang="fr-FR" dirty="0" err="1" smtClean="0">
                <a:effectLst/>
              </a:rPr>
              <a:t>Judicial</a:t>
            </a:r>
            <a:r>
              <a:rPr lang="fr-FR" dirty="0" smtClean="0">
                <a:effectLst/>
              </a:rPr>
              <a:t> </a:t>
            </a:r>
            <a:r>
              <a:rPr lang="fr-FR" dirty="0" err="1">
                <a:effectLst/>
              </a:rPr>
              <a:t>coercion</a:t>
            </a: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24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125" indent="-7938" algn="just">
              <a:buNone/>
            </a:pPr>
            <a:r>
              <a:rPr lang="en-US" sz="3300" dirty="0"/>
              <a:t>The creditor may request the </a:t>
            </a:r>
            <a:r>
              <a:rPr lang="en-US" sz="3300" dirty="0">
                <a:solidFill>
                  <a:schemeClr val="accent2">
                    <a:lumMod val="75000"/>
                  </a:schemeClr>
                </a:solidFill>
              </a:rPr>
              <a:t>termination of the contract </a:t>
            </a:r>
            <a:r>
              <a:rPr lang="en-US" sz="3300" dirty="0"/>
              <a:t>if: </a:t>
            </a:r>
            <a:endParaRPr lang="en-US" sz="3300" dirty="0" smtClean="0"/>
          </a:p>
          <a:p>
            <a:pPr marL="365125" indent="-7938" algn="just">
              <a:buNone/>
            </a:pPr>
            <a:endParaRPr lang="en-US" sz="3300" dirty="0" smtClean="0"/>
          </a:p>
          <a:p>
            <a:pPr marL="814387" indent="-457200" algn="just">
              <a:buFont typeface="Wingdings" pitchFamily="2" charset="2"/>
              <a:buChar char="§"/>
            </a:pPr>
            <a:r>
              <a:rPr lang="en-US" sz="3300" dirty="0" smtClean="0"/>
              <a:t>the </a:t>
            </a:r>
            <a:r>
              <a:rPr lang="en-US" sz="3300" dirty="0"/>
              <a:t>debtor has seriously </a:t>
            </a:r>
            <a:r>
              <a:rPr lang="en-US" sz="3300" dirty="0">
                <a:solidFill>
                  <a:schemeClr val="accent2">
                    <a:lumMod val="75000"/>
                  </a:schemeClr>
                </a:solidFill>
              </a:rPr>
              <a:t>failed to meet his obligations</a:t>
            </a:r>
            <a:r>
              <a:rPr lang="en-US" sz="3300" dirty="0"/>
              <a:t>, </a:t>
            </a:r>
            <a:endParaRPr lang="en-US" sz="3300" dirty="0" smtClean="0"/>
          </a:p>
          <a:p>
            <a:pPr marL="814387" indent="-457200" algn="just">
              <a:buFont typeface="Wingdings" pitchFamily="2" charset="2"/>
              <a:buChar char="§"/>
            </a:pPr>
            <a:r>
              <a:rPr lang="en-US" sz="3300" dirty="0" smtClean="0"/>
              <a:t>the </a:t>
            </a:r>
            <a:r>
              <a:rPr lang="en-US" sz="3300" dirty="0"/>
              <a:t>performance of the contract </a:t>
            </a:r>
            <a:r>
              <a:rPr lang="en-US" sz="3300" dirty="0">
                <a:solidFill>
                  <a:schemeClr val="accent2">
                    <a:lumMod val="75000"/>
                  </a:schemeClr>
                </a:solidFill>
              </a:rPr>
              <a:t>is no longer of interest to him.</a:t>
            </a:r>
            <a:endParaRPr lang="fr-FR" sz="33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35608" y="557808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effectLst/>
              </a:rPr>
              <a:t>2. </a:t>
            </a:r>
            <a:r>
              <a:rPr lang="fr-FR" dirty="0" err="1" smtClean="0">
                <a:effectLst/>
              </a:rPr>
              <a:t>Termination</a:t>
            </a:r>
            <a:r>
              <a:rPr lang="fr-FR" dirty="0" smtClean="0">
                <a:effectLst/>
              </a:rPr>
              <a:t> </a:t>
            </a:r>
            <a:r>
              <a:rPr lang="fr-FR" dirty="0">
                <a:effectLst/>
              </a:rPr>
              <a:t>of the </a:t>
            </a:r>
            <a:r>
              <a:rPr lang="fr-FR" dirty="0" err="1">
                <a:effectLst/>
              </a:rPr>
              <a:t>contract</a:t>
            </a: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7720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552" y="1997968"/>
            <a:ext cx="8229600" cy="1143000"/>
          </a:xfrm>
        </p:spPr>
        <p:txBody>
          <a:bodyPr>
            <a:normAutofit fontScale="90000"/>
          </a:bodyPr>
          <a:lstStyle/>
          <a:p>
            <a:pPr algn="r" rtl="1"/>
            <a:r>
              <a:rPr lang="en-US" dirty="0">
                <a:effectLst/>
              </a:rPr>
              <a:t>Are all breaches serious enough to justif</a:t>
            </a:r>
            <a:r>
              <a:rPr lang="en-US" u="sng" dirty="0">
                <a:effectLst/>
              </a:rPr>
              <a:t>y</a:t>
            </a:r>
            <a:r>
              <a:rPr lang="en-US" dirty="0">
                <a:effectLst/>
              </a:rPr>
              <a:t> termination of the contract?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11115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2117747"/>
            <a:ext cx="8229600" cy="4525963"/>
          </a:xfrm>
        </p:spPr>
        <p:txBody>
          <a:bodyPr/>
          <a:lstStyle/>
          <a:p>
            <a:pPr marL="812800" indent="-282575"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Example of serious misconduct: </a:t>
            </a:r>
            <a:r>
              <a:rPr lang="en-US" dirty="0"/>
              <a:t>The tenant fails to pay rent for 10 months desp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te numerous reminders. </a:t>
            </a:r>
            <a:endParaRPr lang="en-US" dirty="0" smtClean="0"/>
          </a:p>
          <a:p>
            <a:pPr marL="812800" indent="-282575" algn="just"/>
            <a:endParaRPr lang="en-US" dirty="0" smtClean="0"/>
          </a:p>
          <a:p>
            <a:pPr marL="812800" indent="-282575"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of minor misconduct: </a:t>
            </a:r>
            <a:r>
              <a:rPr lang="en-US" dirty="0"/>
              <a:t>The tenant fails to pay rent once, desp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te having paid regularly for the past 10 years.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64292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Not all mistakes are serious.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4202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2844" y="192880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What are the effects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of </a:t>
            </a:r>
            <a:r>
              <a:rPr lang="en-US" dirty="0">
                <a:effectLst/>
              </a:rPr>
              <a:t>terminating the contract?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80489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714356"/>
            <a:ext cx="7384334" cy="4525963"/>
          </a:xfrm>
        </p:spPr>
        <p:txBody>
          <a:bodyPr/>
          <a:lstStyle/>
          <a:p>
            <a:pPr algn="just"/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The termination has retroactive effect: </a:t>
            </a:r>
            <a:r>
              <a:rPr lang="en-US" sz="2800" dirty="0"/>
              <a:t>the parties must be restored to the position they were in before the contract was concluded. </a:t>
            </a:r>
            <a:endParaRPr lang="en-US" sz="2800" dirty="0" smtClean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termination is accompanied by d</a:t>
            </a:r>
            <a:r>
              <a:rPr lang="en-US" sz="2800" u="sng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mages: </a:t>
            </a:r>
            <a:r>
              <a:rPr lang="en-US" sz="2800" dirty="0"/>
              <a:t>to compensate for the harm resulting from the dissolution of the contract.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8593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75656" y="2000240"/>
            <a:ext cx="7111102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effectLst/>
              </a:rPr>
              <a:t>Does a party have the r</a:t>
            </a:r>
            <a:r>
              <a:rPr lang="en-US" u="sng" dirty="0">
                <a:effectLst/>
              </a:rPr>
              <a:t>i</a:t>
            </a:r>
            <a:r>
              <a:rPr lang="en-US" dirty="0">
                <a:effectLst/>
              </a:rPr>
              <a:t>ght to suspend the performance of its obligation if the other party is in default of performing its own?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5911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350775"/>
            <a:ext cx="7776864" cy="536437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 party has the right to suspend its services </a:t>
            </a:r>
            <a:r>
              <a:rPr lang="en-US" dirty="0"/>
              <a:t>as long as its contracting party does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not perform its own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fr-F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buNone/>
            </a:pPr>
            <a:endParaRPr lang="fr-FR" sz="1200" dirty="0"/>
          </a:p>
          <a:p>
            <a:pPr marL="890588" indent="-255588" algn="just">
              <a:buFont typeface="Wingdings" pitchFamily="2" charset="2"/>
              <a:buChar char="§"/>
            </a:pPr>
            <a:endParaRPr lang="fr-FR" sz="1200" dirty="0"/>
          </a:p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Examples: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993775" indent="-282575" algn="just"/>
            <a:r>
              <a:rPr lang="en-US" dirty="0" smtClean="0"/>
              <a:t>The </a:t>
            </a:r>
            <a:r>
              <a:rPr lang="en-US" dirty="0"/>
              <a:t>tenant stops paying rent to the landlord who is not carrying out the necessary work. </a:t>
            </a:r>
            <a:endParaRPr lang="en-US" dirty="0" smtClean="0"/>
          </a:p>
          <a:p>
            <a:pPr marL="993775" indent="-282575" algn="just"/>
            <a:r>
              <a:rPr lang="en-US" dirty="0" smtClean="0"/>
              <a:t>The </a:t>
            </a:r>
            <a:r>
              <a:rPr lang="en-US" dirty="0"/>
              <a:t>project owner suspends payment of invoices to the contractor who is not fulfilling their obligations.</a:t>
            </a:r>
            <a:endParaRPr lang="fr-FR" dirty="0"/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sz="3200" dirty="0">
                <a:effectLst/>
              </a:rPr>
              <a:t>The exception of </a:t>
            </a:r>
            <a:r>
              <a:rPr lang="fr-FR" sz="3200" dirty="0" smtClean="0">
                <a:effectLst/>
              </a:rPr>
              <a:t>non-performance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000" dirty="0" smtClean="0"/>
              <a:t>(l’</a:t>
            </a:r>
            <a:r>
              <a:rPr lang="fr-FR" sz="3000" i="1" dirty="0" err="1" smtClean="0"/>
              <a:t>exceptio</a:t>
            </a:r>
            <a:r>
              <a:rPr lang="fr-FR" sz="3000" i="1" dirty="0" smtClean="0"/>
              <a:t> non </a:t>
            </a:r>
            <a:r>
              <a:rPr lang="fr-FR" sz="3000" i="1" dirty="0" err="1" smtClean="0"/>
              <a:t>adimpleti</a:t>
            </a:r>
            <a:r>
              <a:rPr lang="fr-FR" sz="3000" i="1" dirty="0" smtClean="0"/>
              <a:t> </a:t>
            </a:r>
            <a:r>
              <a:rPr lang="fr-FR" sz="3000" i="1" dirty="0" err="1" smtClean="0"/>
              <a:t>contractus</a:t>
            </a:r>
            <a:r>
              <a:rPr lang="fr-FR" sz="3000" i="1" dirty="0" smtClean="0"/>
              <a:t>.</a:t>
            </a:r>
            <a:r>
              <a:rPr lang="fr-FR" sz="3000" dirty="0" smtClean="0"/>
              <a:t>)</a:t>
            </a:r>
            <a:endParaRPr lang="fr-FR" sz="3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972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908720"/>
            <a:ext cx="7498080" cy="5195664"/>
          </a:xfrm>
        </p:spPr>
        <p:txBody>
          <a:bodyPr>
            <a:normAutofit/>
          </a:bodyPr>
          <a:lstStyle/>
          <a:p>
            <a:pPr marL="814387" indent="-457200" algn="just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Responsibility </a:t>
            </a:r>
            <a:r>
              <a:rPr lang="en-US" sz="3000" dirty="0"/>
              <a:t>refers to the fact that a person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assumes the effects </a:t>
            </a:r>
            <a:r>
              <a:rPr lang="en-US" sz="3000" dirty="0"/>
              <a:t>of his or her actions and even accounts for </a:t>
            </a:r>
            <a:r>
              <a:rPr lang="en-US" sz="3000" dirty="0" smtClean="0"/>
              <a:t>them.</a:t>
            </a:r>
          </a:p>
          <a:p>
            <a:pPr marL="814387" indent="-457200" algn="just"/>
            <a:endParaRPr lang="fr-FR" sz="3000" dirty="0" smtClean="0"/>
          </a:p>
          <a:p>
            <a:pPr marL="928687" indent="-571500" algn="just"/>
            <a:r>
              <a:rPr lang="en-US" sz="3000" dirty="0"/>
              <a:t>In law, we distinguish between two types of liability: </a:t>
            </a:r>
            <a:endParaRPr lang="en-US" sz="3000" dirty="0" smtClean="0"/>
          </a:p>
          <a:p>
            <a:pPr marL="1708150" indent="-571500" algn="just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Criminal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liability. </a:t>
            </a:r>
            <a:endParaRPr lang="en-US" sz="3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708150" indent="-571500" algn="just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Civil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liability.</a:t>
            </a:r>
            <a:endParaRPr lang="fr-FR" sz="3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1340768"/>
            <a:ext cx="7498080" cy="1143000"/>
          </a:xfrm>
        </p:spPr>
        <p:txBody>
          <a:bodyPr>
            <a:normAutofit fontScale="90000"/>
          </a:bodyPr>
          <a:lstStyle/>
          <a:p>
            <a:pPr algn="r" rtl="1"/>
            <a:r>
              <a:rPr lang="en-US" dirty="0"/>
              <a:t>What is the purpose of this suspension of execution?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69286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just">
              <a:buNone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defence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non-performance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have 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two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fonctions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82296" indent="0" algn="just">
              <a:buNone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marL="890588" indent="-255588" algn="just">
              <a:buFont typeface="Wingdings" pitchFamily="2" charset="2"/>
              <a:buChar char="§"/>
            </a:pPr>
            <a:r>
              <a:rPr lang="en-US" dirty="0"/>
              <a:t>To exert pressure on the defaulting debtor. </a:t>
            </a:r>
            <a:endParaRPr lang="en-US" dirty="0" smtClean="0"/>
          </a:p>
          <a:p>
            <a:pPr marL="890588" indent="-255588" algn="just">
              <a:buFont typeface="Wingdings" pitchFamily="2" charset="2"/>
              <a:buChar char="§"/>
            </a:pPr>
            <a:r>
              <a:rPr lang="en-US" dirty="0" smtClean="0"/>
              <a:t>To </a:t>
            </a:r>
            <a:r>
              <a:rPr lang="en-US" dirty="0"/>
              <a:t>offer the injured party protection and a guarantee.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42578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Sources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fr-FR" dirty="0" err="1"/>
              <a:t>Toualbi</a:t>
            </a:r>
            <a:r>
              <a:rPr lang="fr-FR" dirty="0"/>
              <a:t> </a:t>
            </a:r>
            <a:r>
              <a:rPr lang="fr-FR" dirty="0" err="1"/>
              <a:t>Issam</a:t>
            </a:r>
            <a:r>
              <a:rPr lang="fr-FR" dirty="0"/>
              <a:t>, </a:t>
            </a:r>
            <a:r>
              <a:rPr lang="fr-FR" i="1" dirty="0">
                <a:solidFill>
                  <a:schemeClr val="bg2">
                    <a:lumMod val="50000"/>
                  </a:schemeClr>
                </a:solidFill>
              </a:rPr>
              <a:t>Introduction au droit</a:t>
            </a:r>
            <a:r>
              <a:rPr lang="fr-FR" dirty="0"/>
              <a:t>, </a:t>
            </a:r>
            <a:r>
              <a:rPr lang="fr-FR" dirty="0" err="1"/>
              <a:t>Editions</a:t>
            </a:r>
            <a:r>
              <a:rPr lang="fr-FR" dirty="0"/>
              <a:t> Houma, Alger, 2018.</a:t>
            </a:r>
          </a:p>
          <a:p>
            <a:pPr algn="just"/>
            <a:r>
              <a:rPr lang="fr-FR" dirty="0" smtClean="0"/>
              <a:t>Lahlou </a:t>
            </a:r>
            <a:r>
              <a:rPr lang="fr-FR" dirty="0" err="1" smtClean="0"/>
              <a:t>Khiar</a:t>
            </a:r>
            <a:r>
              <a:rPr lang="fr-FR" dirty="0" smtClean="0"/>
              <a:t> Naïma, « Synthèse générale », Annales de l’Université d’Alger, volume 21, numéro 3, juin 2012, pp. 271-288</a:t>
            </a:r>
            <a:r>
              <a:rPr lang="fr-FR" dirty="0"/>
              <a:t>. Philippe Denis, </a:t>
            </a:r>
            <a:r>
              <a:rPr lang="fr-FR" i="1" dirty="0" err="1">
                <a:solidFill>
                  <a:schemeClr val="bg2">
                    <a:lumMod val="50000"/>
                  </a:schemeClr>
                </a:solidFill>
              </a:rPr>
              <a:t>Eléments</a:t>
            </a:r>
            <a:r>
              <a:rPr lang="fr-FR" i="1" dirty="0">
                <a:solidFill>
                  <a:schemeClr val="bg2">
                    <a:lumMod val="50000"/>
                  </a:schemeClr>
                </a:solidFill>
              </a:rPr>
              <a:t> de droit des contrats</a:t>
            </a:r>
            <a:r>
              <a:rPr lang="fr-FR" dirty="0"/>
              <a:t>, https://philippelaw.eu/fr/elements-de-droit-des-contrats</a:t>
            </a:r>
            <a:r>
              <a:rPr lang="fr-FR" dirty="0" smtClean="0"/>
              <a:t>/.</a:t>
            </a:r>
            <a:endParaRPr lang="fr-FR" dirty="0" smtClean="0"/>
          </a:p>
          <a:p>
            <a:pPr algn="just"/>
            <a:r>
              <a:rPr lang="fr-FR" u="sng" dirty="0" smtClean="0">
                <a:hlinkClick r:id="rId2"/>
              </a:rPr>
              <a:t>https://partiels-droit.com/responsabilite-civile-delictuelle/#:~:text=La%20responsabilit%C3%A9%20civile%20d%C3%A9lictuelle%20est%20d%C3%A9finie%20%C3%A0%20l'article%201240,Responsabilit%C3%A9%20%3D%20r%C3%A9paration%20des%20dommages</a:t>
            </a:r>
            <a:r>
              <a:rPr lang="fr-FR" dirty="0" smtClean="0"/>
              <a:t>.</a:t>
            </a:r>
          </a:p>
          <a:p>
            <a:pPr algn="just"/>
            <a:r>
              <a:rPr lang="fr-FR" u="sng" dirty="0" smtClean="0">
                <a:hlinkClick r:id="rId3"/>
              </a:rPr>
              <a:t>https://fiches-droit.com/responsabilite-delictuelle</a:t>
            </a:r>
            <a:endParaRPr lang="fr-FR" dirty="0" smtClean="0"/>
          </a:p>
          <a:p>
            <a:pPr algn="just"/>
            <a:r>
              <a:rPr lang="fr-FR" u="sng" dirty="0" smtClean="0">
                <a:hlinkClick r:id="rId4"/>
              </a:rPr>
              <a:t>https://partiels-droit.com/responsabilite-delictuelle</a:t>
            </a:r>
            <a:r>
              <a:rPr lang="fr-FR" u="sng" dirty="0" smtClean="0">
                <a:hlinkClick r:id="rId4"/>
              </a:rPr>
              <a:t>/</a:t>
            </a:r>
            <a:endParaRPr lang="fr-FR" u="sng" dirty="0" smtClean="0"/>
          </a:p>
          <a:p>
            <a:pPr algn="just"/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8" y="1124744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is the origin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civil liability?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7475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200" dirty="0"/>
              <a:t>Civil liability can be classified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according </a:t>
            </a:r>
            <a:r>
              <a:rPr lang="en-US" sz="3200" dirty="0"/>
              <a:t>to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its source:</a:t>
            </a:r>
            <a:endParaRPr lang="fr-FR" sz="33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495325"/>
            <a:ext cx="7427168" cy="4525963"/>
          </a:xfrm>
        </p:spPr>
        <p:txBody>
          <a:bodyPr/>
          <a:lstStyle/>
          <a:p>
            <a:pPr algn="just">
              <a:buNone/>
            </a:pPr>
            <a:endParaRPr lang="fr-FR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Contractual civil liability: </a:t>
            </a:r>
            <a:r>
              <a:rPr lang="en-US" sz="3000" dirty="0"/>
              <a:t>resulting from a legal act or manifestation of will intended to produce legal effects. </a:t>
            </a:r>
            <a:endParaRPr lang="en-US" sz="3000" dirty="0" smtClean="0"/>
          </a:p>
          <a:p>
            <a:pPr algn="just"/>
            <a:endParaRPr lang="en-US" sz="3000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en-US" sz="3000" dirty="0" err="1" smtClean="0">
                <a:solidFill>
                  <a:schemeClr val="accent2">
                    <a:lumMod val="75000"/>
                  </a:schemeClr>
                </a:solidFill>
              </a:rPr>
              <a:t>Tortual</a:t>
            </a: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civil liability: </a:t>
            </a:r>
            <a:r>
              <a:rPr lang="en-US" sz="3000" dirty="0"/>
              <a:t>resulting from a legal act or event l</a:t>
            </a:r>
            <a:r>
              <a:rPr lang="en-US" sz="30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/>
              <a:t>kely to produce legal effects beyond the control of the parties.</a:t>
            </a:r>
            <a:endParaRPr lang="fr-FR" sz="3000" dirty="0" smtClean="0"/>
          </a:p>
          <a:p>
            <a:pPr algn="just"/>
            <a:endParaRPr lang="fr-FR" sz="28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322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en-GB" dirty="0" smtClean="0"/>
              <a:t>Contractual</a:t>
            </a:r>
            <a:r>
              <a:rPr lang="fr-FR" dirty="0" smtClean="0"/>
              <a:t> </a:t>
            </a:r>
            <a:r>
              <a:rPr lang="fr-FR" dirty="0" err="1" smtClean="0"/>
              <a:t>liability</a:t>
            </a:r>
            <a:r>
              <a:rPr lang="fr-FR" dirty="0" smtClean="0"/>
              <a:t>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3836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548680"/>
            <a:ext cx="7498080" cy="5448672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/>
              <a:t>Reg</a:t>
            </a: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/>
              <a:t>rdless of the nature of the legal act that causes harm to another, the main legal consequence is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civil liability</a:t>
            </a:r>
            <a:r>
              <a:rPr lang="en-US" dirty="0"/>
              <a:t>. This m</a:t>
            </a:r>
            <a:r>
              <a:rPr lang="en-US" u="sng" dirty="0"/>
              <a:t>e</a:t>
            </a:r>
            <a:r>
              <a:rPr lang="en-US" dirty="0"/>
              <a:t>ans that the perpetrator of the act is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civilly liable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endParaRPr lang="en-US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The </a:t>
            </a:r>
            <a:r>
              <a:rPr lang="en-US" dirty="0"/>
              <a:t>theory of civil liability </a:t>
            </a:r>
            <a:r>
              <a:rPr lang="en-US" u="sng" dirty="0"/>
              <a:t>i</a:t>
            </a:r>
            <a:r>
              <a:rPr lang="en-US" dirty="0"/>
              <a:t>ncludes a general principle according to which anyone who, through their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fault</a:t>
            </a:r>
            <a:r>
              <a:rPr lang="en-US" dirty="0"/>
              <a:t>, causes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harm </a:t>
            </a:r>
            <a:r>
              <a:rPr lang="en-US" dirty="0"/>
              <a:t>to another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must compensate </a:t>
            </a:r>
            <a:r>
              <a:rPr lang="en-US" dirty="0"/>
              <a:t>the victim for the resulting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damage</a:t>
            </a:r>
            <a:r>
              <a:rPr lang="en-US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151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/>
              <a:t>What is the relationship between "contract" and </a:t>
            </a:r>
            <a:r>
              <a:rPr lang="en-US" dirty="0" smtClean="0"/>
              <a:t>“liability"?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26955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4706</TotalTime>
  <Words>1050</Words>
  <Application>Microsoft Office PowerPoint</Application>
  <PresentationFormat>Affichage à l'écran (4:3)</PresentationFormat>
  <Paragraphs>132</Paragraphs>
  <Slides>42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3" baseType="lpstr">
      <vt:lpstr>Solstice</vt:lpstr>
      <vt:lpstr>      Contract Law and Liability  Course 5 Contractual Liability  Issam TOUALBI Professor at the Faculty of Law of the University of Algiers I Lawyer at the Algiers Bar </vt:lpstr>
      <vt:lpstr>Syllabus of the Module Contracts and Liability </vt:lpstr>
      <vt:lpstr>What is legal liability?  </vt:lpstr>
      <vt:lpstr>Présentation PowerPoint</vt:lpstr>
      <vt:lpstr>What is the origin  of civil liability?</vt:lpstr>
      <vt:lpstr>Civil liability can be classified  according to its source:</vt:lpstr>
      <vt:lpstr> What is Contractual liability?</vt:lpstr>
      <vt:lpstr>Présentation PowerPoint</vt:lpstr>
      <vt:lpstr>What is the relationship between "contract" and “liability"?</vt:lpstr>
      <vt:lpstr>Présentation PowerPoint</vt:lpstr>
      <vt:lpstr>Do all contracts require the obligation to fulfill the objective?  </vt:lpstr>
      <vt:lpstr>Présentation PowerPoint</vt:lpstr>
      <vt:lpstr>What is the concept  of payment?  </vt:lpstr>
      <vt:lpstr>Présentation PowerPoint</vt:lpstr>
      <vt:lpstr>To whom should  the payment be made?  </vt:lpstr>
      <vt:lpstr>Payment must be made:  </vt:lpstr>
      <vt:lpstr>What are the  payment terms?  </vt:lpstr>
      <vt:lpstr>Payment can be made by:  </vt:lpstr>
      <vt:lpstr>What are the  conditions of the payment?   </vt:lpstr>
      <vt:lpstr>Présentation PowerPoint</vt:lpstr>
      <vt:lpstr>What is force majeure?  </vt:lpstr>
      <vt:lpstr>What is force majeure?  </vt:lpstr>
      <vt:lpstr>Présentation PowerPoint</vt:lpstr>
      <vt:lpstr>What is the legal  effect of force majeure?  </vt:lpstr>
      <vt:lpstr>Présentation PowerPoint</vt:lpstr>
      <vt:lpstr>What to do if the other party  fails to perform the contract?  </vt:lpstr>
      <vt:lpstr>The formal notice  </vt:lpstr>
      <vt:lpstr>The formal notice  </vt:lpstr>
      <vt:lpstr>How should the formal  notice be issued?  </vt:lpstr>
      <vt:lpstr>Présentation PowerPoint</vt:lpstr>
      <vt:lpstr>What should be done if the debtor does not respond to the formal notice?  </vt:lpstr>
      <vt:lpstr>1. Judicial coercion  </vt:lpstr>
      <vt:lpstr>2. Termination of the contract  </vt:lpstr>
      <vt:lpstr>Are all breaches serious enough to justify termination of the contract?   </vt:lpstr>
      <vt:lpstr>Not all mistakes are serious.  </vt:lpstr>
      <vt:lpstr>What are the effects  of terminating the contract?  </vt:lpstr>
      <vt:lpstr>Présentation PowerPoint</vt:lpstr>
      <vt:lpstr>Does a party have the right to suspend the performance of its obligation if the other party is in default of performing its own?  </vt:lpstr>
      <vt:lpstr>The exception of non-performance (l’exceptio non adimpleti contractus.)</vt:lpstr>
      <vt:lpstr>What is the purpose of this suspension of execution?</vt:lpstr>
      <vt:lpstr>Présentation PowerPoint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2.   Les sources  du droit de l’entreprise</dc:title>
  <dc:creator>profil</dc:creator>
  <cp:lastModifiedBy>pc</cp:lastModifiedBy>
  <cp:revision>359</cp:revision>
  <dcterms:created xsi:type="dcterms:W3CDTF">2021-10-08T13:20:27Z</dcterms:created>
  <dcterms:modified xsi:type="dcterms:W3CDTF">2025-11-11T01:52:46Z</dcterms:modified>
</cp:coreProperties>
</file>