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35"/>
  </p:notesMasterIdLst>
  <p:sldIdLst>
    <p:sldId id="1007" r:id="rId2"/>
    <p:sldId id="1008" r:id="rId3"/>
    <p:sldId id="1015" r:id="rId4"/>
    <p:sldId id="980" r:id="rId5"/>
    <p:sldId id="982" r:id="rId6"/>
    <p:sldId id="983" r:id="rId7"/>
    <p:sldId id="984" r:id="rId8"/>
    <p:sldId id="985" r:id="rId9"/>
    <p:sldId id="986" r:id="rId10"/>
    <p:sldId id="987" r:id="rId11"/>
    <p:sldId id="988" r:id="rId12"/>
    <p:sldId id="989" r:id="rId13"/>
    <p:sldId id="990" r:id="rId14"/>
    <p:sldId id="1016" r:id="rId15"/>
    <p:sldId id="991" r:id="rId16"/>
    <p:sldId id="992" r:id="rId17"/>
    <p:sldId id="1018" r:id="rId18"/>
    <p:sldId id="993" r:id="rId19"/>
    <p:sldId id="1017" r:id="rId20"/>
    <p:sldId id="1019" r:id="rId21"/>
    <p:sldId id="995" r:id="rId22"/>
    <p:sldId id="1020" r:id="rId23"/>
    <p:sldId id="1021" r:id="rId24"/>
    <p:sldId id="996" r:id="rId25"/>
    <p:sldId id="997" r:id="rId26"/>
    <p:sldId id="1022" r:id="rId27"/>
    <p:sldId id="998" r:id="rId28"/>
    <p:sldId id="1023" r:id="rId29"/>
    <p:sldId id="999" r:id="rId30"/>
    <p:sldId id="1000" r:id="rId31"/>
    <p:sldId id="1024" r:id="rId32"/>
    <p:sldId id="1001" r:id="rId33"/>
    <p:sldId id="950" r:id="rId34"/>
  </p:sldIdLst>
  <p:sldSz cx="9144000" cy="6858000" type="screen4x3"/>
  <p:notesSz cx="7096125" cy="10239375"/>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94660"/>
  </p:normalViewPr>
  <p:slideViewPr>
    <p:cSldViewPr>
      <p:cViewPr>
        <p:scale>
          <a:sx n="67" d="100"/>
          <a:sy n="67" d="100"/>
        </p:scale>
        <p:origin x="-436" y="-48"/>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notesMaster" Target="notesMasters/notesMaster1.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3074988" cy="511969"/>
          </a:xfrm>
          <a:prstGeom prst="rect">
            <a:avLst/>
          </a:prstGeom>
        </p:spPr>
        <p:txBody>
          <a:bodyPr vert="horz" lIns="99057" tIns="49528" rIns="99057" bIns="49528" rtlCol="0"/>
          <a:lstStyle>
            <a:lvl1pPr algn="l">
              <a:defRPr sz="1300"/>
            </a:lvl1pPr>
          </a:lstStyle>
          <a:p>
            <a:endParaRPr lang="fr-FR"/>
          </a:p>
        </p:txBody>
      </p:sp>
      <p:sp>
        <p:nvSpPr>
          <p:cNvPr id="3" name="Espace réservé de la date 2"/>
          <p:cNvSpPr>
            <a:spLocks noGrp="1"/>
          </p:cNvSpPr>
          <p:nvPr>
            <p:ph type="dt" idx="1"/>
          </p:nvPr>
        </p:nvSpPr>
        <p:spPr>
          <a:xfrm>
            <a:off x="4019495" y="0"/>
            <a:ext cx="3074988" cy="511969"/>
          </a:xfrm>
          <a:prstGeom prst="rect">
            <a:avLst/>
          </a:prstGeom>
        </p:spPr>
        <p:txBody>
          <a:bodyPr vert="horz" lIns="99057" tIns="49528" rIns="99057" bIns="49528" rtlCol="0"/>
          <a:lstStyle>
            <a:lvl1pPr algn="r">
              <a:defRPr sz="1300"/>
            </a:lvl1pPr>
          </a:lstStyle>
          <a:p>
            <a:fld id="{148892E7-A9ED-46BD-8A45-B4154E4A8272}" type="datetimeFigureOut">
              <a:rPr lang="fr-FR" smtClean="0"/>
              <a:pPr/>
              <a:t>04/01/2026</a:t>
            </a:fld>
            <a:endParaRPr lang="fr-FR"/>
          </a:p>
        </p:txBody>
      </p:sp>
      <p:sp>
        <p:nvSpPr>
          <p:cNvPr id="4" name="Espace réservé de l'image des diapositives 3"/>
          <p:cNvSpPr>
            <a:spLocks noGrp="1" noRot="1" noChangeAspect="1"/>
          </p:cNvSpPr>
          <p:nvPr>
            <p:ph type="sldImg" idx="2"/>
          </p:nvPr>
        </p:nvSpPr>
        <p:spPr>
          <a:xfrm>
            <a:off x="989013" y="768350"/>
            <a:ext cx="5118100" cy="3840163"/>
          </a:xfrm>
          <a:prstGeom prst="rect">
            <a:avLst/>
          </a:prstGeom>
          <a:noFill/>
          <a:ln w="12700">
            <a:solidFill>
              <a:prstClr val="black"/>
            </a:solidFill>
          </a:ln>
        </p:spPr>
        <p:txBody>
          <a:bodyPr vert="horz" lIns="99057" tIns="49528" rIns="99057" bIns="49528" rtlCol="0" anchor="ctr"/>
          <a:lstStyle/>
          <a:p>
            <a:endParaRPr lang="fr-FR"/>
          </a:p>
        </p:txBody>
      </p:sp>
      <p:sp>
        <p:nvSpPr>
          <p:cNvPr id="5" name="Espace réservé des commentaires 4"/>
          <p:cNvSpPr>
            <a:spLocks noGrp="1"/>
          </p:cNvSpPr>
          <p:nvPr>
            <p:ph type="body" sz="quarter" idx="3"/>
          </p:nvPr>
        </p:nvSpPr>
        <p:spPr>
          <a:xfrm>
            <a:off x="709613" y="4863703"/>
            <a:ext cx="5676900" cy="4607719"/>
          </a:xfrm>
          <a:prstGeom prst="rect">
            <a:avLst/>
          </a:prstGeom>
        </p:spPr>
        <p:txBody>
          <a:bodyPr vert="horz" lIns="99057" tIns="49528" rIns="99057" bIns="49528"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9725629"/>
            <a:ext cx="3074988" cy="511969"/>
          </a:xfrm>
          <a:prstGeom prst="rect">
            <a:avLst/>
          </a:prstGeom>
        </p:spPr>
        <p:txBody>
          <a:bodyPr vert="horz" lIns="99057" tIns="49528" rIns="99057" bIns="49528" rtlCol="0" anchor="b"/>
          <a:lstStyle>
            <a:lvl1pPr algn="l">
              <a:defRPr sz="1300"/>
            </a:lvl1pPr>
          </a:lstStyle>
          <a:p>
            <a:endParaRPr lang="fr-FR"/>
          </a:p>
        </p:txBody>
      </p:sp>
      <p:sp>
        <p:nvSpPr>
          <p:cNvPr id="7" name="Espace réservé du numéro de diapositive 6"/>
          <p:cNvSpPr>
            <a:spLocks noGrp="1"/>
          </p:cNvSpPr>
          <p:nvPr>
            <p:ph type="sldNum" sz="quarter" idx="5"/>
          </p:nvPr>
        </p:nvSpPr>
        <p:spPr>
          <a:xfrm>
            <a:off x="4019495" y="9725629"/>
            <a:ext cx="3074988" cy="511969"/>
          </a:xfrm>
          <a:prstGeom prst="rect">
            <a:avLst/>
          </a:prstGeom>
        </p:spPr>
        <p:txBody>
          <a:bodyPr vert="horz" lIns="99057" tIns="49528" rIns="99057" bIns="49528" rtlCol="0" anchor="b"/>
          <a:lstStyle>
            <a:lvl1pPr algn="r">
              <a:defRPr sz="1300"/>
            </a:lvl1pPr>
          </a:lstStyle>
          <a:p>
            <a:fld id="{616D8D90-F542-4350-90E8-E6CC16664517}" type="slidenum">
              <a:rPr lang="fr-FR" smtClean="0"/>
              <a:pPr/>
              <a:t>‹N°›</a:t>
            </a:fld>
            <a:endParaRPr lang="fr-FR"/>
          </a:p>
        </p:txBody>
      </p:sp>
    </p:spTree>
    <p:extLst>
      <p:ext uri="{BB962C8B-B14F-4D97-AF65-F5344CB8AC3E}">
        <p14:creationId xmlns:p14="http://schemas.microsoft.com/office/powerpoint/2010/main" val="192771084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14" name="Titre 13"/>
          <p:cNvSpPr>
            <a:spLocks noGrp="1"/>
          </p:cNvSpPr>
          <p:nvPr>
            <p:ph type="ctrTitle"/>
          </p:nvPr>
        </p:nvSpPr>
        <p:spPr>
          <a:xfrm>
            <a:off x="1432560" y="359898"/>
            <a:ext cx="7406640" cy="1472184"/>
          </a:xfrm>
        </p:spPr>
        <p:txBody>
          <a:bodyPr anchor="b"/>
          <a:lstStyle>
            <a:lvl1pPr algn="l">
              <a:defRPr/>
            </a:lvl1pPr>
            <a:extLst/>
          </a:lstStyle>
          <a:p>
            <a:r>
              <a:rPr kumimoji="0" lang="fr-FR" smtClean="0"/>
              <a:t>Modifiez le style du titre</a:t>
            </a:r>
            <a:endParaRPr kumimoji="0" lang="en-US"/>
          </a:p>
        </p:txBody>
      </p:sp>
      <p:sp>
        <p:nvSpPr>
          <p:cNvPr id="22" name="Sous-titre 21"/>
          <p:cNvSpPr>
            <a:spLocks noGrp="1"/>
          </p:cNvSpPr>
          <p:nvPr>
            <p:ph type="subTitle" idx="1"/>
          </p:nvPr>
        </p:nvSpPr>
        <p:spPr>
          <a:xfrm>
            <a:off x="1432560" y="1850064"/>
            <a:ext cx="7406640" cy="175260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Modifiez le style des sous-titres du masque</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20" name="Espace réservé du pied de page 19"/>
          <p:cNvSpPr>
            <a:spLocks noGrp="1"/>
          </p:cNvSpPr>
          <p:nvPr>
            <p:ph type="ftr" sz="quarter" idx="11"/>
          </p:nvPr>
        </p:nvSpPr>
        <p:spPr/>
        <p:txBody>
          <a:bodyPr/>
          <a:lstStyle>
            <a:extLst/>
          </a:lstStyle>
          <a:p>
            <a:endParaRPr lang="fr-BE"/>
          </a:p>
        </p:txBody>
      </p:sp>
      <p:sp>
        <p:nvSpPr>
          <p:cNvPr id="10" name="Espace réservé du numéro de diapositive 9"/>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Ellipse 7"/>
          <p:cNvSpPr/>
          <p:nvPr/>
        </p:nvSpPr>
        <p:spPr>
          <a:xfrm>
            <a:off x="921433" y="1413802"/>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1157176" y="1345016"/>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858000" y="274639"/>
            <a:ext cx="1828800" cy="5851525"/>
          </a:xfrm>
        </p:spPr>
        <p:txBody>
          <a:bodyPr vert="eaVert"/>
          <a:lstStyle>
            <a:extLst/>
          </a:lstStyle>
          <a:p>
            <a:r>
              <a:rPr kumimoji="0" lang="fr-FR" smtClean="0"/>
              <a:t>Modifiez le style du titre</a:t>
            </a:r>
            <a:endParaRPr kumimoji="0" lang="en-US"/>
          </a:p>
        </p:txBody>
      </p:sp>
      <p:sp>
        <p:nvSpPr>
          <p:cNvPr id="3" name="Espace réservé du texte vertical 2"/>
          <p:cNvSpPr>
            <a:spLocks noGrp="1"/>
          </p:cNvSpPr>
          <p:nvPr>
            <p:ph type="body" orient="vert" idx="1"/>
          </p:nvPr>
        </p:nvSpPr>
        <p:spPr>
          <a:xfrm>
            <a:off x="1143000" y="274640"/>
            <a:ext cx="5562600" cy="5851525"/>
          </a:xfrm>
        </p:spPr>
        <p:txBody>
          <a:bodyPr vert="eaVert"/>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Modifiez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2282890" y="-54"/>
            <a:ext cx="6858000"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re 1"/>
          <p:cNvSpPr>
            <a:spLocks noGrp="1"/>
          </p:cNvSpPr>
          <p:nvPr>
            <p:ph type="title"/>
          </p:nvPr>
        </p:nvSpPr>
        <p:spPr>
          <a:xfrm>
            <a:off x="2578392" y="2600325"/>
            <a:ext cx="6400800" cy="2286000"/>
          </a:xfrm>
        </p:spPr>
        <p:txBody>
          <a:bodyPr anchor="t"/>
          <a:lstStyle>
            <a:lvl1pPr algn="l">
              <a:lnSpc>
                <a:spcPts val="4500"/>
              </a:lnSpc>
              <a:buNone/>
              <a:defRPr sz="4000" b="1" cap="all"/>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2578392" y="1066800"/>
            <a:ext cx="6400800" cy="1509712"/>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Modifiez les styles du texte du masque</a:t>
            </a:r>
          </a:p>
        </p:txBody>
      </p:sp>
      <p:sp>
        <p:nvSpPr>
          <p:cNvPr id="4" name="Espace réservé de la date 3"/>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5" name="Espace réservé du pied de page 4"/>
          <p:cNvSpPr>
            <a:spLocks noGrp="1"/>
          </p:cNvSpPr>
          <p:nvPr>
            <p:ph type="ftr" sz="quarter" idx="11"/>
          </p:nvPr>
        </p:nvSpPr>
        <p:spPr/>
        <p:txBody>
          <a:bodyPr/>
          <a:lstStyle>
            <a:extLst/>
          </a:lstStyle>
          <a:p>
            <a:endParaRPr lang="fr-BE"/>
          </a:p>
        </p:txBody>
      </p:sp>
      <p:sp>
        <p:nvSpPr>
          <p:cNvPr id="6" name="Espace réservé du numéro de diapositive 5"/>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10" name="Rectangle 9"/>
          <p:cNvSpPr/>
          <p:nvPr/>
        </p:nvSpPr>
        <p:spPr bwMode="invGray">
          <a:xfrm>
            <a:off x="2286000" y="0"/>
            <a:ext cx="76200"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2172321" y="2814656"/>
            <a:ext cx="210312" cy="210312"/>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Ellipse 8"/>
          <p:cNvSpPr/>
          <p:nvPr/>
        </p:nvSpPr>
        <p:spPr>
          <a:xfrm>
            <a:off x="2408064" y="2745870"/>
            <a:ext cx="64008" cy="64008"/>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lstStyle>
            <a:extLst/>
          </a:lstStyle>
          <a:p>
            <a:r>
              <a:rPr kumimoji="0" lang="fr-FR" smtClean="0"/>
              <a:t>Modifiez le style du titre</a:t>
            </a:r>
            <a:endParaRPr kumimoji="0" lang="en-US"/>
          </a:p>
        </p:txBody>
      </p:sp>
      <p:sp>
        <p:nvSpPr>
          <p:cNvPr id="3" name="Espace réservé du contenu 2"/>
          <p:cNvSpPr>
            <a:spLocks noGrp="1"/>
          </p:cNvSpPr>
          <p:nvPr>
            <p:ph sz="half" idx="1"/>
          </p:nvPr>
        </p:nvSpPr>
        <p:spPr>
          <a:xfrm>
            <a:off x="143560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5276088" y="1524000"/>
            <a:ext cx="3657600" cy="466344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5160336"/>
            <a:ext cx="8229600" cy="1143000"/>
          </a:xfrm>
        </p:spPr>
        <p:txBody>
          <a:bodyPr anchor="ctr"/>
          <a:lstStyle>
            <a:lvl1pPr algn="ctr">
              <a:defRPr sz="4500" b="1" cap="none" baseline="0"/>
            </a:lvl1pPr>
            <a:extLst/>
          </a:lstStyle>
          <a:p>
            <a:r>
              <a:rPr kumimoji="0" lang="fr-FR" smtClean="0"/>
              <a:t>Modifiez le style du titre</a:t>
            </a:r>
            <a:endParaRPr kumimoji="0" lang="en-US"/>
          </a:p>
        </p:txBody>
      </p:sp>
      <p:sp>
        <p:nvSpPr>
          <p:cNvPr id="3" name="Espace réservé du texte 2"/>
          <p:cNvSpPr>
            <a:spLocks noGrp="1"/>
          </p:cNvSpPr>
          <p:nvPr>
            <p:ph type="body" idx="1"/>
          </p:nvPr>
        </p:nvSpPr>
        <p:spPr>
          <a:xfrm>
            <a:off x="45720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4" name="Espace réservé du texte 3"/>
          <p:cNvSpPr>
            <a:spLocks noGrp="1"/>
          </p:cNvSpPr>
          <p:nvPr>
            <p:ph type="body" sz="half" idx="3"/>
          </p:nvPr>
        </p:nvSpPr>
        <p:spPr>
          <a:xfrm>
            <a:off x="4663440" y="328278"/>
            <a:ext cx="4023360" cy="64008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Modifiez les styles du texte du masque</a:t>
            </a:r>
          </a:p>
        </p:txBody>
      </p:sp>
      <p:sp>
        <p:nvSpPr>
          <p:cNvPr id="5" name="Espace réservé du contenu 4"/>
          <p:cNvSpPr>
            <a:spLocks noGrp="1"/>
          </p:cNvSpPr>
          <p:nvPr>
            <p:ph sz="quarter" idx="2"/>
          </p:nvPr>
        </p:nvSpPr>
        <p:spPr>
          <a:xfrm>
            <a:off x="45720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63440" y="969336"/>
            <a:ext cx="4023360" cy="41148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8" name="Espace réservé du pied de page 7"/>
          <p:cNvSpPr>
            <a:spLocks noGrp="1"/>
          </p:cNvSpPr>
          <p:nvPr>
            <p:ph type="ftr" sz="quarter" idx="11"/>
          </p:nvPr>
        </p:nvSpPr>
        <p:spPr/>
        <p:txBody>
          <a:bodyPr/>
          <a:lstStyle>
            <a:extLst/>
          </a:lstStyle>
          <a:p>
            <a:endParaRPr lang="fr-BE"/>
          </a:p>
        </p:txBody>
      </p:sp>
      <p:sp>
        <p:nvSpPr>
          <p:cNvPr id="9" name="Espace réservé du numéro de diapositive 8"/>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1435608" y="274320"/>
            <a:ext cx="7498080" cy="1143000"/>
          </a:xfrm>
        </p:spPr>
        <p:txBody>
          <a:bodyPr anchor="ctr"/>
          <a:lstStyle>
            <a:extLst/>
          </a:lstStyle>
          <a:p>
            <a:r>
              <a:rPr kumimoji="0" lang="fr-FR" smtClean="0"/>
              <a:t>Modifiez le style du titre</a:t>
            </a:r>
            <a:endParaRPr kumimoji="0" lang="en-US"/>
          </a:p>
        </p:txBody>
      </p:sp>
      <p:sp>
        <p:nvSpPr>
          <p:cNvPr id="3" name="Espace réservé de la date 2"/>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4" name="Espace réservé du pied de page 3"/>
          <p:cNvSpPr>
            <a:spLocks noGrp="1"/>
          </p:cNvSpPr>
          <p:nvPr>
            <p:ph type="ftr" sz="quarter" idx="11"/>
          </p:nvPr>
        </p:nvSpPr>
        <p:spPr/>
        <p:txBody>
          <a:bodyPr/>
          <a:lstStyle>
            <a:extLst/>
          </a:lstStyle>
          <a:p>
            <a:endParaRPr lang="fr-BE"/>
          </a:p>
        </p:txBody>
      </p:sp>
      <p:sp>
        <p:nvSpPr>
          <p:cNvPr id="5" name="Espace réservé du numéro de diapositive 4"/>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1014984" y="0"/>
            <a:ext cx="8129016" cy="68580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Espace réservé de la date 1"/>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3" name="Espace réservé du pied de page 2"/>
          <p:cNvSpPr>
            <a:spLocks noGrp="1"/>
          </p:cNvSpPr>
          <p:nvPr>
            <p:ph type="ftr" sz="quarter" idx="11"/>
          </p:nvPr>
        </p:nvSpPr>
        <p:spPr/>
        <p:txBody>
          <a:bodyPr/>
          <a:lstStyle>
            <a:extLst/>
          </a:lstStyle>
          <a:p>
            <a:endParaRPr lang="fr-BE"/>
          </a:p>
        </p:txBody>
      </p:sp>
      <p:sp>
        <p:nvSpPr>
          <p:cNvPr id="4" name="Espace réservé du numéro de diapositive 3"/>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6" name="Rectangle 5"/>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16778"/>
            <a:ext cx="3810000" cy="1162050"/>
          </a:xfrm>
          <a:ln>
            <a:noFill/>
          </a:ln>
        </p:spPr>
        <p:txBody>
          <a:bodyPr anchor="b"/>
          <a:lstStyle>
            <a:lvl1pPr algn="l">
              <a:lnSpc>
                <a:spcPts val="2000"/>
              </a:lnSpc>
              <a:buNone/>
              <a:defRPr sz="2200" b="1" cap="all" baseline="0"/>
            </a:lvl1pPr>
            <a:extLst/>
          </a:lstStyle>
          <a:p>
            <a:r>
              <a:rPr kumimoji="0" lang="fr-FR" smtClean="0"/>
              <a:t>Modifiez le style du titre</a:t>
            </a:r>
            <a:endParaRPr kumimoji="0" lang="en-US"/>
          </a:p>
        </p:txBody>
      </p:sp>
      <p:sp>
        <p:nvSpPr>
          <p:cNvPr id="3" name="Espace réservé du texte 2"/>
          <p:cNvSpPr>
            <a:spLocks noGrp="1"/>
          </p:cNvSpPr>
          <p:nvPr>
            <p:ph type="body" idx="2"/>
          </p:nvPr>
        </p:nvSpPr>
        <p:spPr>
          <a:xfrm>
            <a:off x="457200" y="1406964"/>
            <a:ext cx="3810000" cy="698500"/>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Modifiez les styles du texte du masque</a:t>
            </a:r>
          </a:p>
        </p:txBody>
      </p:sp>
      <p:sp>
        <p:nvSpPr>
          <p:cNvPr id="4" name="Espace réservé du contenu 3"/>
          <p:cNvSpPr>
            <a:spLocks noGrp="1"/>
          </p:cNvSpPr>
          <p:nvPr>
            <p:ph sz="half" idx="1"/>
          </p:nvPr>
        </p:nvSpPr>
        <p:spPr>
          <a:xfrm>
            <a:off x="457200" y="2133600"/>
            <a:ext cx="8153400" cy="3992563"/>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Modifiez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5886896" y="1066800"/>
            <a:ext cx="2743200" cy="1981200"/>
          </a:xfrm>
        </p:spPr>
        <p:txBody>
          <a:bodyPr anchor="b">
            <a:noAutofit/>
          </a:bodyPr>
          <a:lstStyle>
            <a:lvl1pPr algn="l">
              <a:buNone/>
              <a:defRPr sz="2100" b="1">
                <a:effectLst/>
              </a:defRPr>
            </a:lvl1pPr>
            <a:extLst/>
          </a:lstStyle>
          <a:p>
            <a:r>
              <a:rPr kumimoji="0" lang="fr-FR" smtClean="0"/>
              <a:t>Modifiez le style du titre</a:t>
            </a:r>
            <a:endParaRPr kumimoji="0" lang="en-US"/>
          </a:p>
        </p:txBody>
      </p:sp>
      <p:sp>
        <p:nvSpPr>
          <p:cNvPr id="5" name="Espace réservé de la date 4"/>
          <p:cNvSpPr>
            <a:spLocks noGrp="1"/>
          </p:cNvSpPr>
          <p:nvPr>
            <p:ph type="dt" sz="half" idx="10"/>
          </p:nvPr>
        </p:nvSpPr>
        <p:spPr/>
        <p:txBody>
          <a:bodyPr/>
          <a:lstStyle>
            <a:extLst/>
          </a:lstStyle>
          <a:p>
            <a:fld id="{AA309A6D-C09C-4548-B29A-6CF363A7E532}" type="datetimeFigureOut">
              <a:rPr lang="fr-FR" smtClean="0"/>
              <a:pPr/>
              <a:t>04/01/2026</a:t>
            </a:fld>
            <a:endParaRPr lang="fr-BE"/>
          </a:p>
        </p:txBody>
      </p:sp>
      <p:sp>
        <p:nvSpPr>
          <p:cNvPr id="6" name="Espace réservé du pied de page 5"/>
          <p:cNvSpPr>
            <a:spLocks noGrp="1"/>
          </p:cNvSpPr>
          <p:nvPr>
            <p:ph type="ftr" sz="quarter" idx="11"/>
          </p:nvPr>
        </p:nvSpPr>
        <p:spPr/>
        <p:txBody>
          <a:bodyPr/>
          <a:lstStyle>
            <a:extLst/>
          </a:lstStyle>
          <a:p>
            <a:endParaRPr lang="fr-BE"/>
          </a:p>
        </p:txBody>
      </p:sp>
      <p:sp>
        <p:nvSpPr>
          <p:cNvPr id="7" name="Espace réservé du numéro de diapositive 6"/>
          <p:cNvSpPr>
            <a:spLocks noGrp="1"/>
          </p:cNvSpPr>
          <p:nvPr>
            <p:ph type="sldNum" sz="quarter" idx="12"/>
          </p:nvPr>
        </p:nvSpPr>
        <p:spPr/>
        <p:txBody>
          <a:bodyPr/>
          <a:lstStyle>
            <a:extLst/>
          </a:lstStyle>
          <a:p>
            <a:fld id="{CF4668DC-857F-487D-BFFA-8C0CA5037977}" type="slidenum">
              <a:rPr lang="fr-BE" smtClean="0"/>
              <a:pPr/>
              <a:t>‹N°›</a:t>
            </a:fld>
            <a:endParaRPr lang="fr-BE"/>
          </a:p>
        </p:txBody>
      </p:sp>
      <p:sp>
        <p:nvSpPr>
          <p:cNvPr id="8" name="Rectangle 7"/>
          <p:cNvSpPr/>
          <p:nvPr/>
        </p:nvSpPr>
        <p:spPr>
          <a:xfrm>
            <a:off x="762000" y="1066800"/>
            <a:ext cx="4572000" cy="4572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Espace réservé pour une image  2"/>
          <p:cNvSpPr>
            <a:spLocks noGrp="1"/>
          </p:cNvSpPr>
          <p:nvPr>
            <p:ph type="pic" idx="1"/>
          </p:nvPr>
        </p:nvSpPr>
        <p:spPr>
          <a:xfrm>
            <a:off x="838200" y="1143003"/>
            <a:ext cx="4419600" cy="3514531"/>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fr-FR" smtClean="0"/>
              <a:t>Cliquez sur l'icône pour ajouter une image</a:t>
            </a:r>
            <a:endParaRPr kumimoji="0" lang="en-US" dirty="0"/>
          </a:p>
        </p:txBody>
      </p:sp>
      <p:sp>
        <p:nvSpPr>
          <p:cNvPr id="9" name="Organigramme : Processus 8"/>
          <p:cNvSpPr/>
          <p:nvPr/>
        </p:nvSpPr>
        <p:spPr>
          <a:xfrm rot="19468671">
            <a:off x="396725" y="954341"/>
            <a:ext cx="685800"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Organigramme : Processus 9"/>
          <p:cNvSpPr/>
          <p:nvPr/>
        </p:nvSpPr>
        <p:spPr>
          <a:xfrm rot="2103354" flipH="1">
            <a:off x="5003667" y="936786"/>
            <a:ext cx="649224" cy="204310"/>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Espace réservé du texte 3"/>
          <p:cNvSpPr>
            <a:spLocks noGrp="1"/>
          </p:cNvSpPr>
          <p:nvPr>
            <p:ph type="body" sz="half" idx="2"/>
          </p:nvPr>
        </p:nvSpPr>
        <p:spPr>
          <a:xfrm>
            <a:off x="838200" y="4800600"/>
            <a:ext cx="4419600" cy="7620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fr-FR" smtClean="0"/>
              <a:t>Modifiez les styles du texte du masque</a:t>
            </a: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Secteurs 6"/>
          <p:cNvSpPr/>
          <p:nvPr/>
        </p:nvSpPr>
        <p:spPr>
          <a:xfrm>
            <a:off x="-815927" y="-815922"/>
            <a:ext cx="1638887" cy="1638887"/>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Ellipse 7"/>
          <p:cNvSpPr/>
          <p:nvPr/>
        </p:nvSpPr>
        <p:spPr>
          <a:xfrm>
            <a:off x="168816" y="21102"/>
            <a:ext cx="1702191" cy="1702191"/>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Bouée 10"/>
          <p:cNvSpPr/>
          <p:nvPr/>
        </p:nvSpPr>
        <p:spPr>
          <a:xfrm rot="2315675">
            <a:off x="182881" y="1055077"/>
            <a:ext cx="1125717" cy="1102624"/>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3" y="-54"/>
            <a:ext cx="8131127" cy="6858054"/>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Espace réservé du titre 4"/>
          <p:cNvSpPr>
            <a:spLocks noGrp="1"/>
          </p:cNvSpPr>
          <p:nvPr>
            <p:ph type="title"/>
          </p:nvPr>
        </p:nvSpPr>
        <p:spPr>
          <a:xfrm>
            <a:off x="1435608" y="274638"/>
            <a:ext cx="7498080" cy="1143000"/>
          </a:xfrm>
          <a:prstGeom prst="rect">
            <a:avLst/>
          </a:prstGeom>
        </p:spPr>
        <p:txBody>
          <a:bodyPr anchor="ctr">
            <a:normAutofit/>
          </a:bodyPr>
          <a:lstStyle>
            <a:extLst/>
          </a:lstStyle>
          <a:p>
            <a:r>
              <a:rPr kumimoji="0" lang="fr-FR" smtClean="0"/>
              <a:t>Modifiez le style du titre</a:t>
            </a:r>
            <a:endParaRPr kumimoji="0" lang="en-US"/>
          </a:p>
        </p:txBody>
      </p:sp>
      <p:sp>
        <p:nvSpPr>
          <p:cNvPr id="9" name="Espace réservé du texte 8"/>
          <p:cNvSpPr>
            <a:spLocks noGrp="1"/>
          </p:cNvSpPr>
          <p:nvPr>
            <p:ph type="body" idx="1"/>
          </p:nvPr>
        </p:nvSpPr>
        <p:spPr>
          <a:xfrm>
            <a:off x="1435608" y="1447800"/>
            <a:ext cx="7498080" cy="4800600"/>
          </a:xfrm>
          <a:prstGeom prst="rect">
            <a:avLst/>
          </a:prstGeom>
        </p:spPr>
        <p:txBody>
          <a:bodyPr>
            <a:normAutofit/>
          </a:bodyPr>
          <a:lstStyle>
            <a:extLst/>
          </a:lstStyle>
          <a:p>
            <a:pPr lvl="0" eaLnBrk="1" latinLnBrk="0" hangingPunct="1"/>
            <a:r>
              <a:rPr kumimoji="0" lang="fr-FR" smtClean="0"/>
              <a:t>Modifiez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4" name="Espace réservé de la date 23"/>
          <p:cNvSpPr>
            <a:spLocks noGrp="1"/>
          </p:cNvSpPr>
          <p:nvPr>
            <p:ph type="dt" sz="half" idx="2"/>
          </p:nvPr>
        </p:nvSpPr>
        <p:spPr>
          <a:xfrm>
            <a:off x="3581400" y="6305550"/>
            <a:ext cx="2133600" cy="476250"/>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AA309A6D-C09C-4548-B29A-6CF363A7E532}" type="datetimeFigureOut">
              <a:rPr lang="fr-FR" smtClean="0"/>
              <a:pPr/>
              <a:t>04/01/2026</a:t>
            </a:fld>
            <a:endParaRPr lang="fr-BE"/>
          </a:p>
        </p:txBody>
      </p:sp>
      <p:sp>
        <p:nvSpPr>
          <p:cNvPr id="10" name="Espace réservé du pied de page 9"/>
          <p:cNvSpPr>
            <a:spLocks noGrp="1"/>
          </p:cNvSpPr>
          <p:nvPr>
            <p:ph type="ftr" sz="quarter" idx="3"/>
          </p:nvPr>
        </p:nvSpPr>
        <p:spPr>
          <a:xfrm>
            <a:off x="5715000" y="6305550"/>
            <a:ext cx="2895600" cy="476250"/>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lang="fr-BE"/>
          </a:p>
        </p:txBody>
      </p:sp>
      <p:sp>
        <p:nvSpPr>
          <p:cNvPr id="22" name="Espace réservé du numéro de diapositive 21"/>
          <p:cNvSpPr>
            <a:spLocks noGrp="1"/>
          </p:cNvSpPr>
          <p:nvPr>
            <p:ph type="sldNum" sz="quarter" idx="4"/>
          </p:nvPr>
        </p:nvSpPr>
        <p:spPr>
          <a:xfrm>
            <a:off x="8613648" y="6305550"/>
            <a:ext cx="457200" cy="476250"/>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fld id="{CF4668DC-857F-487D-BFFA-8C0CA5037977}" type="slidenum">
              <a:rPr lang="fr-BE" smtClean="0"/>
              <a:pPr/>
              <a:t>‹N°›</a:t>
            </a:fld>
            <a:endParaRPr lang="fr-BE"/>
          </a:p>
        </p:txBody>
      </p:sp>
      <p:sp>
        <p:nvSpPr>
          <p:cNvPr id="15" name="Rectangle 14"/>
          <p:cNvSpPr/>
          <p:nvPr/>
        </p:nvSpPr>
        <p:spPr bwMode="invGray">
          <a:xfrm>
            <a:off x="1014984" y="-54"/>
            <a:ext cx="73152" cy="6858054"/>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hyperlink" Target="https://fiches-droit.com/responsabilite-delictuelle" TargetMode="External"/><Relationship Id="rId2" Type="http://schemas.openxmlformats.org/officeDocument/2006/relationships/hyperlink" Target="https://partiels-droit.com/responsabilite-civile-delictuelle/" TargetMode="External"/><Relationship Id="rId1" Type="http://schemas.openxmlformats.org/officeDocument/2006/relationships/slideLayout" Target="../slideLayouts/slideLayout2.xml"/><Relationship Id="rId4" Type="http://schemas.openxmlformats.org/officeDocument/2006/relationships/hyperlink" Target="https://partiels-droit.com/responsabilite-delictuelle/" TargetMode="Externa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ctrTitle"/>
          </p:nvPr>
        </p:nvSpPr>
        <p:spPr>
          <a:xfrm>
            <a:off x="1331640" y="3501008"/>
            <a:ext cx="7572428" cy="1829761"/>
          </a:xfrm>
        </p:spPr>
        <p:txBody>
          <a:bodyPr>
            <a:normAutofit fontScale="90000"/>
          </a:bodyPr>
          <a:lstStyle/>
          <a:p>
            <a:r>
              <a:rPr lang="fr-FR" dirty="0" smtClean="0">
                <a:solidFill>
                  <a:schemeClr val="bg2">
                    <a:lumMod val="50000"/>
                  </a:schemeClr>
                </a:solidFill>
              </a:rPr>
              <a:t/>
            </a:r>
            <a:br>
              <a:rPr lang="fr-FR" dirty="0" smtClean="0">
                <a:solidFill>
                  <a:schemeClr val="bg2">
                    <a:lumMod val="50000"/>
                  </a:schemeClr>
                </a:solidFill>
              </a:rPr>
            </a:br>
            <a:r>
              <a:rPr lang="fr-FR" sz="3900" dirty="0" smtClean="0"/>
              <a:t/>
            </a:r>
            <a:br>
              <a:rPr lang="fr-FR" sz="3900" dirty="0" smtClean="0"/>
            </a:br>
            <a:r>
              <a:rPr lang="fr-FR" sz="3900" dirty="0" smtClean="0"/>
              <a:t/>
            </a:r>
            <a:br>
              <a:rPr lang="fr-FR" sz="3900" dirty="0" smtClean="0"/>
            </a:br>
            <a:r>
              <a:rPr lang="fr-FR" sz="3900" dirty="0" smtClean="0"/>
              <a:t/>
            </a:r>
            <a:br>
              <a:rPr lang="fr-FR" sz="3900" dirty="0" smtClean="0"/>
            </a:br>
            <a:r>
              <a:rPr lang="fr-FR" sz="3900" dirty="0" smtClean="0"/>
              <a:t/>
            </a:r>
            <a:br>
              <a:rPr lang="fr-FR" sz="3900" dirty="0" smtClean="0"/>
            </a:br>
            <a:r>
              <a:rPr lang="fr-FR" sz="3900" dirty="0" smtClean="0"/>
              <a:t/>
            </a:r>
            <a:br>
              <a:rPr lang="fr-FR" sz="3900" dirty="0" smtClean="0"/>
            </a:br>
            <a:r>
              <a:rPr lang="en-US" sz="5000" dirty="0">
                <a:solidFill>
                  <a:schemeClr val="accent1"/>
                </a:solidFill>
              </a:rPr>
              <a:t>Contract Law and Liability</a:t>
            </a:r>
            <a:br>
              <a:rPr lang="en-US" sz="5000" dirty="0">
                <a:solidFill>
                  <a:schemeClr val="accent1"/>
                </a:solidFill>
              </a:rPr>
            </a:br>
            <a:r>
              <a:rPr lang="en-US" sz="5000" dirty="0" smtClean="0">
                <a:solidFill>
                  <a:schemeClr val="accent1"/>
                </a:solidFill>
              </a:rPr>
              <a:t/>
            </a:r>
            <a:br>
              <a:rPr lang="en-US" sz="5000" dirty="0" smtClean="0">
                <a:solidFill>
                  <a:schemeClr val="accent1"/>
                </a:solidFill>
              </a:rPr>
            </a:br>
            <a:r>
              <a:rPr lang="fr-FR" sz="4000" dirty="0" smtClean="0">
                <a:solidFill>
                  <a:schemeClr val="accent2">
                    <a:lumMod val="75000"/>
                  </a:schemeClr>
                </a:solidFill>
              </a:rPr>
              <a:t>Course 5</a:t>
            </a:r>
            <a:r>
              <a:rPr lang="fr-FR" sz="4000" dirty="0">
                <a:solidFill>
                  <a:schemeClr val="accent2">
                    <a:lumMod val="75000"/>
                  </a:schemeClr>
                </a:solidFill>
              </a:rPr>
              <a:t/>
            </a:r>
            <a:br>
              <a:rPr lang="fr-FR" sz="4000" dirty="0">
                <a:solidFill>
                  <a:schemeClr val="accent2">
                    <a:lumMod val="75000"/>
                  </a:schemeClr>
                </a:solidFill>
              </a:rPr>
            </a:br>
            <a:r>
              <a:rPr lang="fr-FR" sz="4400" dirty="0" err="1" smtClean="0"/>
              <a:t>Contractual</a:t>
            </a:r>
            <a:r>
              <a:rPr lang="fr-FR" sz="4400" dirty="0" smtClean="0"/>
              <a:t> </a:t>
            </a:r>
            <a:r>
              <a:rPr lang="fr-FR" sz="4400" dirty="0" err="1" smtClean="0"/>
              <a:t>Liability</a:t>
            </a:r>
            <a:r>
              <a:rPr lang="en-US" sz="3600" dirty="0"/>
              <a:t/>
            </a:r>
            <a:br>
              <a:rPr lang="en-US" sz="3600" dirty="0"/>
            </a:br>
            <a:r>
              <a:rPr lang="en-US" sz="3900" dirty="0" smtClean="0"/>
              <a:t/>
            </a:r>
            <a:br>
              <a:rPr lang="en-US" sz="3900" dirty="0" smtClean="0"/>
            </a:br>
            <a:r>
              <a:rPr lang="en-US" sz="3300" dirty="0" err="1" smtClean="0"/>
              <a:t>Issam</a:t>
            </a:r>
            <a:r>
              <a:rPr lang="en-US" sz="3300" dirty="0" smtClean="0"/>
              <a:t> </a:t>
            </a:r>
            <a:r>
              <a:rPr lang="en-US" sz="3300" dirty="0" err="1"/>
              <a:t>TOUALBI</a:t>
            </a:r>
            <a:r>
              <a:rPr lang="en-US" sz="3300" dirty="0"/>
              <a:t/>
            </a:r>
            <a:br>
              <a:rPr lang="en-US" sz="3300" dirty="0"/>
            </a:br>
            <a:r>
              <a:rPr lang="en-US" sz="2200" dirty="0"/>
              <a:t>Professor at the Faculty of Law of the University of Algiers I</a:t>
            </a:r>
            <a:br>
              <a:rPr lang="en-US" sz="2200" dirty="0"/>
            </a:br>
            <a:r>
              <a:rPr lang="en-US" sz="2200" dirty="0"/>
              <a:t>Lawyer at the Algiers Bar</a:t>
            </a:r>
            <a:br>
              <a:rPr lang="en-US" sz="2200" dirty="0"/>
            </a:br>
            <a:endParaRPr lang="fr-FR" sz="2200" dirty="0">
              <a:solidFill>
                <a:schemeClr val="bg1">
                  <a:lumMod val="50000"/>
                </a:schemeClr>
              </a:solidFill>
            </a:endParaRPr>
          </a:p>
        </p:txBody>
      </p:sp>
    </p:spTree>
    <p:extLst>
      <p:ext uri="{BB962C8B-B14F-4D97-AF65-F5344CB8AC3E}">
        <p14:creationId xmlns:p14="http://schemas.microsoft.com/office/powerpoint/2010/main" val="364336374"/>
      </p:ext>
    </p:extLst>
  </p:cSld>
  <p:clrMapOvr>
    <a:masterClrMapping/>
  </p:clrMapOvr>
  <p:transition>
    <p:pull/>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394400" y="-162272"/>
            <a:ext cx="7498080" cy="1143000"/>
          </a:xfrm>
        </p:spPr>
        <p:txBody>
          <a:bodyPr>
            <a:normAutofit/>
          </a:bodyPr>
          <a:lstStyle/>
          <a:p>
            <a:pPr algn="r"/>
            <a:r>
              <a:rPr lang="fr-FR" dirty="0"/>
              <a:t>a. The </a:t>
            </a:r>
            <a:r>
              <a:rPr lang="fr-FR" dirty="0" err="1"/>
              <a:t>personal</a:t>
            </a:r>
            <a:r>
              <a:rPr lang="fr-FR" dirty="0"/>
              <a:t> </a:t>
            </a:r>
            <a:r>
              <a:rPr lang="fr-FR" dirty="0" err="1"/>
              <a:t>fact</a:t>
            </a:r>
            <a:endParaRPr lang="fr-FR" dirty="0">
              <a:solidFill>
                <a:schemeClr val="bg2">
                  <a:lumMod val="50000"/>
                </a:schemeClr>
              </a:solidFill>
            </a:endParaRPr>
          </a:p>
        </p:txBody>
      </p:sp>
      <p:sp>
        <p:nvSpPr>
          <p:cNvPr id="2" name="Espace réservé du contenu 1"/>
          <p:cNvSpPr>
            <a:spLocks noGrp="1"/>
          </p:cNvSpPr>
          <p:nvPr>
            <p:ph idx="1"/>
          </p:nvPr>
        </p:nvSpPr>
        <p:spPr>
          <a:xfrm>
            <a:off x="1043608" y="908720"/>
            <a:ext cx="7776864" cy="5472608"/>
          </a:xfrm>
        </p:spPr>
        <p:txBody>
          <a:bodyPr>
            <a:normAutofit fontScale="92500" lnSpcReduction="20000"/>
          </a:bodyPr>
          <a:lstStyle/>
          <a:p>
            <a:pPr algn="just"/>
            <a:r>
              <a:rPr lang="en-US" dirty="0"/>
              <a:t>Article 124 of the Algerian Civil Code states that </a:t>
            </a:r>
            <a:r>
              <a:rPr lang="en-US" dirty="0">
                <a:solidFill>
                  <a:schemeClr val="tx1">
                    <a:lumMod val="50000"/>
                    <a:lumOff val="50000"/>
                  </a:schemeClr>
                </a:solidFill>
              </a:rPr>
              <a:t>"any act by a person that causes</a:t>
            </a:r>
            <a:r>
              <a:rPr lang="en-US" dirty="0">
                <a:solidFill>
                  <a:schemeClr val="accent2">
                    <a:lumMod val="75000"/>
                  </a:schemeClr>
                </a:solidFill>
              </a:rPr>
              <a:t> harm </a:t>
            </a:r>
            <a:r>
              <a:rPr lang="en-US" dirty="0">
                <a:solidFill>
                  <a:schemeClr val="tx1">
                    <a:lumMod val="50000"/>
                    <a:lumOff val="50000"/>
                  </a:schemeClr>
                </a:solidFill>
              </a:rPr>
              <a:t>to another obl</a:t>
            </a:r>
            <a:r>
              <a:rPr lang="en-US" dirty="0">
                <a:solidFill>
                  <a:schemeClr val="accent3">
                    <a:lumMod val="75000"/>
                  </a:schemeClr>
                </a:solidFill>
              </a:rPr>
              <a:t>i</a:t>
            </a:r>
            <a:r>
              <a:rPr lang="en-US" dirty="0">
                <a:solidFill>
                  <a:schemeClr val="tx1">
                    <a:lumMod val="50000"/>
                    <a:lumOff val="50000"/>
                  </a:schemeClr>
                </a:solidFill>
              </a:rPr>
              <a:t>ges the person at fault to make </a:t>
            </a:r>
            <a:r>
              <a:rPr lang="en-US" dirty="0">
                <a:solidFill>
                  <a:schemeClr val="accent2">
                    <a:lumMod val="75000"/>
                  </a:schemeClr>
                </a:solidFill>
              </a:rPr>
              <a:t>reparation</a:t>
            </a:r>
            <a:r>
              <a:rPr lang="en-US" dirty="0">
                <a:solidFill>
                  <a:schemeClr val="tx1">
                    <a:lumMod val="50000"/>
                    <a:lumOff val="50000"/>
                  </a:schemeClr>
                </a:solidFill>
              </a:rPr>
              <a:t>." </a:t>
            </a:r>
            <a:endParaRPr lang="en-US" dirty="0" smtClean="0">
              <a:solidFill>
                <a:schemeClr val="tx1">
                  <a:lumMod val="50000"/>
                  <a:lumOff val="50000"/>
                </a:schemeClr>
              </a:solidFill>
            </a:endParaRPr>
          </a:p>
          <a:p>
            <a:pPr marL="82296" indent="0" algn="just">
              <a:buNone/>
            </a:pPr>
            <a:endParaRPr lang="en-US" dirty="0" smtClean="0"/>
          </a:p>
          <a:p>
            <a:pPr algn="just"/>
            <a:r>
              <a:rPr lang="en-US" dirty="0" smtClean="0"/>
              <a:t>The </a:t>
            </a:r>
            <a:r>
              <a:rPr lang="en-US" dirty="0"/>
              <a:t>perpetrator of a fault is obligated to </a:t>
            </a:r>
            <a:r>
              <a:rPr lang="en-US" dirty="0">
                <a:solidFill>
                  <a:schemeClr val="accent2">
                    <a:lumMod val="75000"/>
                  </a:schemeClr>
                </a:solidFill>
              </a:rPr>
              <a:t>compensate for the harm </a:t>
            </a:r>
            <a:r>
              <a:rPr lang="en-US" dirty="0"/>
              <a:t>caused, whether it results from an intentional act, simple </a:t>
            </a:r>
            <a:r>
              <a:rPr lang="en-US" dirty="0">
                <a:solidFill>
                  <a:schemeClr val="accent2">
                    <a:lumMod val="75000"/>
                  </a:schemeClr>
                </a:solidFill>
              </a:rPr>
              <a:t>imprudence, negligence</a:t>
            </a:r>
            <a:r>
              <a:rPr lang="en-US" dirty="0"/>
              <a:t>, or a </a:t>
            </a:r>
            <a:r>
              <a:rPr lang="en-US" dirty="0">
                <a:solidFill>
                  <a:schemeClr val="accent2">
                    <a:lumMod val="75000"/>
                  </a:schemeClr>
                </a:solidFill>
              </a:rPr>
              <a:t>breach of duty</a:t>
            </a:r>
            <a:r>
              <a:rPr lang="en-US" dirty="0"/>
              <a:t>. </a:t>
            </a:r>
            <a:endParaRPr lang="en-US" dirty="0" smtClean="0"/>
          </a:p>
          <a:p>
            <a:pPr marL="82296" indent="0" algn="just">
              <a:buNone/>
            </a:pPr>
            <a:endParaRPr lang="en-US" dirty="0" smtClean="0"/>
          </a:p>
          <a:p>
            <a:pPr algn="just"/>
            <a:r>
              <a:rPr lang="en-US" dirty="0" smtClean="0"/>
              <a:t>This </a:t>
            </a:r>
            <a:r>
              <a:rPr lang="en-US" dirty="0"/>
              <a:t>principle forms the </a:t>
            </a:r>
            <a:r>
              <a:rPr lang="en-US" dirty="0">
                <a:solidFill>
                  <a:schemeClr val="accent2">
                    <a:lumMod val="75000"/>
                  </a:schemeClr>
                </a:solidFill>
              </a:rPr>
              <a:t>basis of the general law of liability</a:t>
            </a:r>
            <a:r>
              <a:rPr lang="en-US" dirty="0"/>
              <a:t>, and it is around this principle that other forms of civil liability are derived.</a:t>
            </a:r>
            <a:endParaRPr lang="fr-FR" dirty="0"/>
          </a:p>
        </p:txBody>
      </p:sp>
    </p:spTree>
    <p:extLst>
      <p:ext uri="{BB962C8B-B14F-4D97-AF65-F5344CB8AC3E}">
        <p14:creationId xmlns:p14="http://schemas.microsoft.com/office/powerpoint/2010/main" val="67240538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39552" y="0"/>
            <a:ext cx="8229600" cy="654032"/>
          </a:xfrm>
        </p:spPr>
        <p:txBody>
          <a:bodyPr>
            <a:normAutofit/>
          </a:bodyPr>
          <a:lstStyle/>
          <a:p>
            <a:pPr algn="r"/>
            <a:r>
              <a:rPr lang="en-US" sz="3200" dirty="0"/>
              <a:t>b. The actions of others</a:t>
            </a:r>
            <a:endParaRPr lang="fr-FR" sz="3500" dirty="0">
              <a:solidFill>
                <a:schemeClr val="bg2">
                  <a:lumMod val="50000"/>
                </a:schemeClr>
              </a:solidFill>
            </a:endParaRPr>
          </a:p>
        </p:txBody>
      </p:sp>
      <p:sp>
        <p:nvSpPr>
          <p:cNvPr id="2" name="Espace réservé du contenu 1"/>
          <p:cNvSpPr>
            <a:spLocks noGrp="1"/>
          </p:cNvSpPr>
          <p:nvPr>
            <p:ph idx="1"/>
          </p:nvPr>
        </p:nvSpPr>
        <p:spPr>
          <a:xfrm>
            <a:off x="1043608" y="785794"/>
            <a:ext cx="7643192" cy="5786478"/>
          </a:xfrm>
        </p:spPr>
        <p:txBody>
          <a:bodyPr>
            <a:normAutofit fontScale="85000" lnSpcReduction="20000"/>
          </a:bodyPr>
          <a:lstStyle/>
          <a:p>
            <a:pPr algn="just"/>
            <a:r>
              <a:rPr lang="en-US" dirty="0"/>
              <a:t>General vicarious liability is based on Article 134 of the Civil Code, which states that </a:t>
            </a:r>
            <a:r>
              <a:rPr lang="en-US" dirty="0">
                <a:solidFill>
                  <a:schemeClr val="tx1">
                    <a:lumMod val="50000"/>
                    <a:lumOff val="50000"/>
                  </a:schemeClr>
                </a:solidFill>
              </a:rPr>
              <a:t>"anyone who is requ</a:t>
            </a:r>
            <a:r>
              <a:rPr lang="en-US" dirty="0">
                <a:solidFill>
                  <a:schemeClr val="accent3">
                    <a:lumMod val="75000"/>
                  </a:schemeClr>
                </a:solidFill>
              </a:rPr>
              <a:t>i</a:t>
            </a:r>
            <a:r>
              <a:rPr lang="en-US" dirty="0">
                <a:solidFill>
                  <a:schemeClr val="tx1">
                    <a:lumMod val="50000"/>
                    <a:lumOff val="50000"/>
                  </a:schemeClr>
                </a:solidFill>
              </a:rPr>
              <a:t>red, by law or agreement, </a:t>
            </a:r>
            <a:r>
              <a:rPr lang="en-US" dirty="0">
                <a:solidFill>
                  <a:schemeClr val="accent2">
                    <a:lumMod val="75000"/>
                  </a:schemeClr>
                </a:solidFill>
              </a:rPr>
              <a:t>to superv</a:t>
            </a:r>
            <a:r>
              <a:rPr lang="en-US" dirty="0">
                <a:solidFill>
                  <a:schemeClr val="accent3">
                    <a:lumMod val="75000"/>
                  </a:schemeClr>
                </a:solidFill>
              </a:rPr>
              <a:t>i</a:t>
            </a:r>
            <a:r>
              <a:rPr lang="en-US" dirty="0">
                <a:solidFill>
                  <a:schemeClr val="accent2">
                    <a:lumMod val="75000"/>
                  </a:schemeClr>
                </a:solidFill>
              </a:rPr>
              <a:t>se a person</a:t>
            </a:r>
            <a:r>
              <a:rPr lang="en-US" dirty="0">
                <a:solidFill>
                  <a:schemeClr val="tx1">
                    <a:lumMod val="50000"/>
                    <a:lumOff val="50000"/>
                  </a:schemeClr>
                </a:solidFill>
              </a:rPr>
              <a:t> who, due to their minority or mental or physical condition, needs supervision, is obligated to </a:t>
            </a:r>
            <a:r>
              <a:rPr lang="en-US" dirty="0">
                <a:solidFill>
                  <a:schemeClr val="accent2">
                    <a:lumMod val="75000"/>
                  </a:schemeClr>
                </a:solidFill>
              </a:rPr>
              <a:t>compensate for the damage </a:t>
            </a:r>
            <a:r>
              <a:rPr lang="en-US" dirty="0">
                <a:solidFill>
                  <a:schemeClr val="tx1">
                    <a:lumMod val="50000"/>
                    <a:lumOff val="50000"/>
                  </a:schemeClr>
                </a:solidFill>
              </a:rPr>
              <a:t>that this person has caused to a third party by their </a:t>
            </a:r>
            <a:r>
              <a:rPr lang="en-US" dirty="0">
                <a:solidFill>
                  <a:schemeClr val="accent2">
                    <a:lumMod val="75000"/>
                  </a:schemeClr>
                </a:solidFill>
              </a:rPr>
              <a:t>harmful act</a:t>
            </a:r>
            <a:r>
              <a:rPr lang="en-US" dirty="0">
                <a:solidFill>
                  <a:schemeClr val="tx1">
                    <a:lumMod val="50000"/>
                    <a:lumOff val="50000"/>
                  </a:schemeClr>
                </a:solidFill>
              </a:rPr>
              <a:t>." </a:t>
            </a:r>
            <a:endParaRPr lang="en-US" dirty="0" smtClean="0">
              <a:solidFill>
                <a:schemeClr val="tx1">
                  <a:lumMod val="50000"/>
                  <a:lumOff val="50000"/>
                </a:schemeClr>
              </a:solidFill>
            </a:endParaRPr>
          </a:p>
          <a:p>
            <a:pPr algn="just"/>
            <a:endParaRPr lang="en-US" dirty="0"/>
          </a:p>
          <a:p>
            <a:pPr algn="just"/>
            <a:r>
              <a:rPr lang="en-US" dirty="0" smtClean="0"/>
              <a:t>There </a:t>
            </a:r>
            <a:r>
              <a:rPr lang="en-US" dirty="0"/>
              <a:t>are several cases of vicarious liability: </a:t>
            </a:r>
            <a:endParaRPr lang="en-US" dirty="0" smtClean="0"/>
          </a:p>
          <a:p>
            <a:pPr marL="1079500" indent="-282575" algn="just">
              <a:buFont typeface="Courier New" pitchFamily="49" charset="0"/>
              <a:buChar char="o"/>
            </a:pPr>
            <a:r>
              <a:rPr lang="en-US" dirty="0" smtClean="0">
                <a:solidFill>
                  <a:schemeClr val="accent2">
                    <a:lumMod val="75000"/>
                  </a:schemeClr>
                </a:solidFill>
              </a:rPr>
              <a:t>Parental </a:t>
            </a:r>
            <a:r>
              <a:rPr lang="en-US" dirty="0">
                <a:solidFill>
                  <a:schemeClr val="accent2">
                    <a:lumMod val="75000"/>
                  </a:schemeClr>
                </a:solidFill>
              </a:rPr>
              <a:t>liability </a:t>
            </a:r>
            <a:r>
              <a:rPr lang="en-US" dirty="0"/>
              <a:t>for the actions of their minor children </a:t>
            </a:r>
            <a:endParaRPr lang="en-US" dirty="0" smtClean="0"/>
          </a:p>
          <a:p>
            <a:pPr marL="1079500" indent="-282575" algn="just">
              <a:buFont typeface="Courier New" pitchFamily="49" charset="0"/>
              <a:buChar char="o"/>
            </a:pPr>
            <a:r>
              <a:rPr lang="en-US" dirty="0" smtClean="0">
                <a:solidFill>
                  <a:schemeClr val="accent2">
                    <a:lumMod val="75000"/>
                  </a:schemeClr>
                </a:solidFill>
              </a:rPr>
              <a:t>Artisans</a:t>
            </a:r>
            <a:r>
              <a:rPr lang="en-US" dirty="0">
                <a:solidFill>
                  <a:schemeClr val="accent2">
                    <a:lumMod val="75000"/>
                  </a:schemeClr>
                </a:solidFill>
              </a:rPr>
              <a:t>' liability </a:t>
            </a:r>
            <a:r>
              <a:rPr lang="en-US" dirty="0"/>
              <a:t>for the actions of their apprentic</a:t>
            </a:r>
            <a:r>
              <a:rPr lang="en-US" dirty="0">
                <a:solidFill>
                  <a:schemeClr val="accent3">
                    <a:lumMod val="75000"/>
                  </a:schemeClr>
                </a:solidFill>
              </a:rPr>
              <a:t>e</a:t>
            </a:r>
            <a:r>
              <a:rPr lang="en-US" dirty="0"/>
              <a:t>s </a:t>
            </a:r>
            <a:endParaRPr lang="en-US" dirty="0" smtClean="0"/>
          </a:p>
          <a:p>
            <a:pPr marL="1079500" indent="-282575" algn="just">
              <a:buFont typeface="Courier New" pitchFamily="49" charset="0"/>
              <a:buChar char="o"/>
            </a:pPr>
            <a:r>
              <a:rPr lang="en-US" dirty="0" smtClean="0">
                <a:solidFill>
                  <a:schemeClr val="accent2">
                    <a:lumMod val="75000"/>
                  </a:schemeClr>
                </a:solidFill>
              </a:rPr>
              <a:t>Employers</a:t>
            </a:r>
            <a:r>
              <a:rPr lang="en-US" dirty="0">
                <a:solidFill>
                  <a:schemeClr val="accent2">
                    <a:lumMod val="75000"/>
                  </a:schemeClr>
                </a:solidFill>
              </a:rPr>
              <a:t>' liability </a:t>
            </a:r>
            <a:r>
              <a:rPr lang="en-US" dirty="0"/>
              <a:t>for the actions of their </a:t>
            </a:r>
            <a:r>
              <a:rPr lang="en-US" dirty="0" smtClean="0"/>
              <a:t>employees.</a:t>
            </a:r>
            <a:endParaRPr lang="fr-FR" dirty="0"/>
          </a:p>
        </p:txBody>
      </p:sp>
    </p:spTree>
    <p:extLst>
      <p:ext uri="{BB962C8B-B14F-4D97-AF65-F5344CB8AC3E}">
        <p14:creationId xmlns:p14="http://schemas.microsoft.com/office/powerpoint/2010/main" val="5781474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18864" y="-243408"/>
            <a:ext cx="8229600" cy="1143000"/>
          </a:xfrm>
        </p:spPr>
        <p:txBody>
          <a:bodyPr>
            <a:normAutofit/>
          </a:bodyPr>
          <a:lstStyle/>
          <a:p>
            <a:pPr algn="r"/>
            <a:r>
              <a:rPr lang="en-US" sz="3200" dirty="0"/>
              <a:t>c. The fact of a thing</a:t>
            </a:r>
            <a:endParaRPr lang="fr-FR" sz="3500" dirty="0">
              <a:solidFill>
                <a:schemeClr val="bg2">
                  <a:lumMod val="50000"/>
                </a:schemeClr>
              </a:solidFill>
            </a:endParaRPr>
          </a:p>
        </p:txBody>
      </p:sp>
      <p:sp>
        <p:nvSpPr>
          <p:cNvPr id="2" name="Espace réservé du contenu 1"/>
          <p:cNvSpPr>
            <a:spLocks noGrp="1"/>
          </p:cNvSpPr>
          <p:nvPr>
            <p:ph idx="1"/>
          </p:nvPr>
        </p:nvSpPr>
        <p:spPr>
          <a:xfrm>
            <a:off x="1115616" y="764704"/>
            <a:ext cx="7571184" cy="5736130"/>
          </a:xfrm>
        </p:spPr>
        <p:txBody>
          <a:bodyPr>
            <a:normAutofit/>
          </a:bodyPr>
          <a:lstStyle/>
          <a:p>
            <a:pPr algn="just"/>
            <a:r>
              <a:rPr lang="en-US" sz="2400" dirty="0"/>
              <a:t>Article 138 of the Algerian Civil Code stipulates that "</a:t>
            </a:r>
            <a:r>
              <a:rPr lang="en-US" sz="2400" dirty="0">
                <a:solidFill>
                  <a:schemeClr val="tx1">
                    <a:lumMod val="50000"/>
                    <a:lumOff val="50000"/>
                  </a:schemeClr>
                </a:solidFill>
              </a:rPr>
              <a:t>any person </a:t>
            </a:r>
            <a:r>
              <a:rPr lang="en-US" sz="2400" dirty="0">
                <a:solidFill>
                  <a:schemeClr val="accent2">
                    <a:lumMod val="75000"/>
                  </a:schemeClr>
                </a:solidFill>
              </a:rPr>
              <a:t>who has custody of a thing </a:t>
            </a:r>
            <a:r>
              <a:rPr lang="en-US" sz="2400" dirty="0">
                <a:solidFill>
                  <a:schemeClr val="tx1">
                    <a:lumMod val="50000"/>
                    <a:lumOff val="50000"/>
                  </a:schemeClr>
                </a:solidFill>
              </a:rPr>
              <a:t>and exercises power of use, direction, and control over it is presumed liable and must answer for the damage it has caused</a:t>
            </a:r>
            <a:r>
              <a:rPr lang="en-US" sz="2400" dirty="0"/>
              <a:t>." </a:t>
            </a:r>
            <a:endParaRPr lang="en-US" sz="2400" dirty="0" smtClean="0"/>
          </a:p>
          <a:p>
            <a:pPr algn="just"/>
            <a:endParaRPr lang="en-US" sz="2400" dirty="0"/>
          </a:p>
          <a:p>
            <a:pPr algn="just"/>
            <a:r>
              <a:rPr lang="en-US" sz="2400" dirty="0" smtClean="0"/>
              <a:t>The </a:t>
            </a:r>
            <a:r>
              <a:rPr lang="en-US" sz="2400" dirty="0"/>
              <a:t>law obl</a:t>
            </a:r>
            <a:r>
              <a:rPr lang="en-US" sz="2400" dirty="0">
                <a:solidFill>
                  <a:schemeClr val="accent3">
                    <a:lumMod val="75000"/>
                  </a:schemeClr>
                </a:solidFill>
              </a:rPr>
              <a:t>i</a:t>
            </a:r>
            <a:r>
              <a:rPr lang="en-US" sz="2400" dirty="0"/>
              <a:t>ges anyone in </a:t>
            </a:r>
            <a:r>
              <a:rPr lang="en-US" sz="2400" dirty="0">
                <a:solidFill>
                  <a:schemeClr val="accent2">
                    <a:lumMod val="75000"/>
                  </a:schemeClr>
                </a:solidFill>
              </a:rPr>
              <a:t>custody of a thing</a:t>
            </a:r>
            <a:r>
              <a:rPr lang="en-US" sz="2400" dirty="0"/>
              <a:t>, when that thing </a:t>
            </a:r>
            <a:r>
              <a:rPr lang="en-US" sz="2400" dirty="0">
                <a:solidFill>
                  <a:schemeClr val="accent2">
                    <a:lumMod val="75000"/>
                  </a:schemeClr>
                </a:solidFill>
              </a:rPr>
              <a:t>causes harm to another</a:t>
            </a:r>
            <a:r>
              <a:rPr lang="en-US" sz="2400" dirty="0"/>
              <a:t>, to prov</a:t>
            </a:r>
            <a:r>
              <a:rPr lang="en-US" sz="2400" dirty="0">
                <a:solidFill>
                  <a:schemeClr val="accent3">
                    <a:lumMod val="75000"/>
                  </a:schemeClr>
                </a:solidFill>
              </a:rPr>
              <a:t>i</a:t>
            </a:r>
            <a:r>
              <a:rPr lang="en-US" sz="2400" dirty="0"/>
              <a:t>de </a:t>
            </a:r>
            <a:r>
              <a:rPr lang="en-US" sz="2400" dirty="0">
                <a:solidFill>
                  <a:schemeClr val="accent2">
                    <a:lumMod val="75000"/>
                  </a:schemeClr>
                </a:solidFill>
              </a:rPr>
              <a:t>compensation.</a:t>
            </a:r>
            <a:r>
              <a:rPr lang="en-US" sz="2400" dirty="0"/>
              <a:t> </a:t>
            </a:r>
            <a:endParaRPr lang="en-US" sz="2400" dirty="0" smtClean="0"/>
          </a:p>
          <a:p>
            <a:pPr algn="just"/>
            <a:endParaRPr lang="en-US" sz="2400" dirty="0"/>
          </a:p>
          <a:p>
            <a:pPr algn="just"/>
            <a:r>
              <a:rPr lang="en-US" sz="2400" dirty="0" smtClean="0"/>
              <a:t>To </a:t>
            </a:r>
            <a:r>
              <a:rPr lang="en-US" sz="2400" dirty="0"/>
              <a:t>be considered the custodian of a thing, </a:t>
            </a:r>
            <a:r>
              <a:rPr lang="en-US" sz="2400" dirty="0">
                <a:solidFill>
                  <a:schemeClr val="accent2">
                    <a:lumMod val="75000"/>
                  </a:schemeClr>
                </a:solidFill>
              </a:rPr>
              <a:t>three conditions</a:t>
            </a:r>
            <a:r>
              <a:rPr lang="en-US" sz="2400" dirty="0"/>
              <a:t> must be met: </a:t>
            </a:r>
            <a:endParaRPr lang="en-US" sz="2400" dirty="0" smtClean="0"/>
          </a:p>
          <a:p>
            <a:pPr marL="898525" indent="-282575" algn="just">
              <a:buFont typeface="Courier New" pitchFamily="49" charset="0"/>
              <a:buChar char="o"/>
            </a:pPr>
            <a:r>
              <a:rPr lang="en-US" sz="2400" dirty="0" smtClean="0">
                <a:solidFill>
                  <a:schemeClr val="accent2">
                    <a:lumMod val="75000"/>
                  </a:schemeClr>
                </a:solidFill>
              </a:rPr>
              <a:t>having </a:t>
            </a:r>
            <a:r>
              <a:rPr lang="en-US" sz="2400" dirty="0">
                <a:solidFill>
                  <a:schemeClr val="accent2">
                    <a:lumMod val="75000"/>
                  </a:schemeClr>
                </a:solidFill>
              </a:rPr>
              <a:t>the use of the thing; </a:t>
            </a:r>
            <a:endParaRPr lang="en-US" sz="2400" dirty="0" smtClean="0">
              <a:solidFill>
                <a:schemeClr val="accent2">
                  <a:lumMod val="75000"/>
                </a:schemeClr>
              </a:solidFill>
            </a:endParaRPr>
          </a:p>
          <a:p>
            <a:pPr marL="898525" indent="-282575" algn="just">
              <a:buFont typeface="Courier New" pitchFamily="49" charset="0"/>
              <a:buChar char="o"/>
            </a:pPr>
            <a:r>
              <a:rPr lang="en-US" sz="2400" dirty="0" smtClean="0">
                <a:solidFill>
                  <a:schemeClr val="accent2">
                    <a:lumMod val="75000"/>
                  </a:schemeClr>
                </a:solidFill>
              </a:rPr>
              <a:t>having </a:t>
            </a:r>
            <a:r>
              <a:rPr lang="en-US" sz="2400" dirty="0">
                <a:solidFill>
                  <a:schemeClr val="accent2">
                    <a:lumMod val="75000"/>
                  </a:schemeClr>
                </a:solidFill>
              </a:rPr>
              <a:t>control of the thing; </a:t>
            </a:r>
            <a:endParaRPr lang="en-US" sz="2400" dirty="0" smtClean="0">
              <a:solidFill>
                <a:schemeClr val="accent2">
                  <a:lumMod val="75000"/>
                </a:schemeClr>
              </a:solidFill>
            </a:endParaRPr>
          </a:p>
          <a:p>
            <a:pPr marL="898525" indent="-282575" algn="just">
              <a:buFont typeface="Courier New" pitchFamily="49" charset="0"/>
              <a:buChar char="o"/>
            </a:pPr>
            <a:r>
              <a:rPr lang="en-US" sz="2400" dirty="0" smtClean="0">
                <a:solidFill>
                  <a:schemeClr val="accent2">
                    <a:lumMod val="75000"/>
                  </a:schemeClr>
                </a:solidFill>
              </a:rPr>
              <a:t>having </a:t>
            </a:r>
            <a:r>
              <a:rPr lang="en-US" sz="2400" dirty="0">
                <a:solidFill>
                  <a:schemeClr val="accent2">
                    <a:lumMod val="75000"/>
                  </a:schemeClr>
                </a:solidFill>
              </a:rPr>
              <a:t>direction over the thing.</a:t>
            </a:r>
            <a:endParaRPr lang="fr-FR" dirty="0">
              <a:solidFill>
                <a:schemeClr val="accent2">
                  <a:lumMod val="75000"/>
                </a:schemeClr>
              </a:solidFill>
            </a:endParaRPr>
          </a:p>
        </p:txBody>
      </p:sp>
    </p:spTree>
    <p:extLst>
      <p:ext uri="{BB962C8B-B14F-4D97-AF65-F5344CB8AC3E}">
        <p14:creationId xmlns:p14="http://schemas.microsoft.com/office/powerpoint/2010/main" val="253939418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71490" y="1785926"/>
            <a:ext cx="8229600" cy="1143000"/>
          </a:xfrm>
        </p:spPr>
        <p:txBody>
          <a:bodyPr>
            <a:normAutofit fontScale="90000"/>
          </a:bodyPr>
          <a:lstStyle/>
          <a:p>
            <a:pPr algn="r"/>
            <a:r>
              <a:rPr lang="fr-FR" dirty="0" smtClean="0"/>
              <a:t/>
            </a:r>
            <a:br>
              <a:rPr lang="fr-FR" dirty="0" smtClean="0"/>
            </a:br>
            <a:r>
              <a:rPr lang="fr-FR" dirty="0"/>
              <a:t>B. </a:t>
            </a:r>
            <a:r>
              <a:rPr lang="fr-FR" dirty="0" err="1"/>
              <a:t>Special</a:t>
            </a:r>
            <a:r>
              <a:rPr lang="fr-FR" dirty="0"/>
              <a:t> </a:t>
            </a:r>
            <a:r>
              <a:rPr lang="fr-FR" dirty="0" err="1"/>
              <a:t>liability</a:t>
            </a:r>
            <a:r>
              <a:rPr lang="fr-FR" dirty="0"/>
              <a:t> </a:t>
            </a:r>
            <a:r>
              <a:rPr lang="fr-FR" dirty="0" err="1"/>
              <a:t>regimes</a:t>
            </a:r>
            <a:r>
              <a:rPr lang="fr-FR" dirty="0" smtClean="0"/>
              <a:t/>
            </a:r>
            <a:br>
              <a:rPr lang="fr-FR" dirty="0" smtClean="0"/>
            </a:br>
            <a:endParaRPr lang="fr-FR" dirty="0"/>
          </a:p>
        </p:txBody>
      </p:sp>
    </p:spTree>
    <p:extLst>
      <p:ext uri="{BB962C8B-B14F-4D97-AF65-F5344CB8AC3E}">
        <p14:creationId xmlns:p14="http://schemas.microsoft.com/office/powerpoint/2010/main" val="14603732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271490" y="1785926"/>
            <a:ext cx="8229600" cy="1143000"/>
          </a:xfrm>
        </p:spPr>
        <p:txBody>
          <a:bodyPr>
            <a:normAutofit fontScale="90000"/>
          </a:bodyPr>
          <a:lstStyle/>
          <a:p>
            <a:pPr algn="r"/>
            <a:r>
              <a:rPr lang="en-US" dirty="0"/>
              <a:t>What do we m</a:t>
            </a:r>
            <a:r>
              <a:rPr lang="en-US" u="sng" dirty="0"/>
              <a:t>e</a:t>
            </a:r>
            <a:r>
              <a:rPr lang="en-US" dirty="0"/>
              <a:t>an </a:t>
            </a:r>
            <a:r>
              <a:rPr lang="en-US" dirty="0" smtClean="0"/>
              <a:t/>
            </a:r>
            <a:br>
              <a:rPr lang="en-US" dirty="0" smtClean="0"/>
            </a:br>
            <a:r>
              <a:rPr lang="en-US" dirty="0" smtClean="0"/>
              <a:t>by </a:t>
            </a:r>
            <a:r>
              <a:rPr lang="en-US" dirty="0"/>
              <a:t>"special liability regimes"?</a:t>
            </a:r>
            <a:endParaRPr lang="fr-FR" dirty="0"/>
          </a:p>
        </p:txBody>
      </p:sp>
    </p:spTree>
    <p:extLst>
      <p:ext uri="{BB962C8B-B14F-4D97-AF65-F5344CB8AC3E}">
        <p14:creationId xmlns:p14="http://schemas.microsoft.com/office/powerpoint/2010/main" val="34610692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187624" y="476672"/>
            <a:ext cx="7571184" cy="5643602"/>
          </a:xfrm>
        </p:spPr>
        <p:txBody>
          <a:bodyPr>
            <a:normAutofit fontScale="92500" lnSpcReduction="10000"/>
          </a:bodyPr>
          <a:lstStyle/>
          <a:p>
            <a:pPr algn="just"/>
            <a:r>
              <a:rPr lang="en-US" dirty="0"/>
              <a:t>For a long time, tort l</a:t>
            </a:r>
            <a:r>
              <a:rPr lang="en-US" dirty="0">
                <a:solidFill>
                  <a:schemeClr val="accent3">
                    <a:lumMod val="75000"/>
                  </a:schemeClr>
                </a:solidFill>
              </a:rPr>
              <a:t>i</a:t>
            </a:r>
            <a:r>
              <a:rPr lang="en-US" dirty="0"/>
              <a:t>ability was based </a:t>
            </a:r>
            <a:r>
              <a:rPr lang="en-US" dirty="0">
                <a:solidFill>
                  <a:schemeClr val="accent2">
                    <a:lumMod val="75000"/>
                  </a:schemeClr>
                </a:solidFill>
              </a:rPr>
              <a:t>solely on fault. </a:t>
            </a:r>
            <a:endParaRPr lang="en-US" dirty="0" smtClean="0">
              <a:solidFill>
                <a:schemeClr val="accent2">
                  <a:lumMod val="75000"/>
                </a:schemeClr>
              </a:solidFill>
            </a:endParaRPr>
          </a:p>
          <a:p>
            <a:pPr algn="just"/>
            <a:endParaRPr lang="en-US" dirty="0" smtClean="0">
              <a:solidFill>
                <a:schemeClr val="accent2">
                  <a:lumMod val="75000"/>
                </a:schemeClr>
              </a:solidFill>
            </a:endParaRPr>
          </a:p>
          <a:p>
            <a:pPr algn="just"/>
            <a:r>
              <a:rPr lang="en-US" dirty="0" smtClean="0"/>
              <a:t>A </a:t>
            </a:r>
            <a:r>
              <a:rPr lang="en-US" dirty="0"/>
              <a:t>person's tort liability could only be est</a:t>
            </a:r>
            <a:r>
              <a:rPr lang="en-US" dirty="0">
                <a:solidFill>
                  <a:srgbClr val="00B050"/>
                </a:solidFill>
              </a:rPr>
              <a:t>a</a:t>
            </a:r>
            <a:r>
              <a:rPr lang="en-US" dirty="0"/>
              <a:t>blished if they had </a:t>
            </a:r>
            <a:r>
              <a:rPr lang="en-US" dirty="0">
                <a:solidFill>
                  <a:schemeClr val="accent2">
                    <a:lumMod val="75000"/>
                  </a:schemeClr>
                </a:solidFill>
              </a:rPr>
              <a:t>committed a </a:t>
            </a:r>
            <a:r>
              <a:rPr lang="en-US" dirty="0" smtClean="0">
                <a:solidFill>
                  <a:schemeClr val="accent2">
                    <a:lumMod val="75000"/>
                  </a:schemeClr>
                </a:solidFill>
              </a:rPr>
              <a:t>fault</a:t>
            </a:r>
            <a:r>
              <a:rPr lang="en-US" dirty="0" smtClean="0"/>
              <a:t>.</a:t>
            </a:r>
          </a:p>
          <a:p>
            <a:pPr algn="just"/>
            <a:endParaRPr lang="en-US" dirty="0" smtClean="0"/>
          </a:p>
          <a:p>
            <a:pPr algn="just"/>
            <a:r>
              <a:rPr lang="en-US" dirty="0" smtClean="0"/>
              <a:t>The </a:t>
            </a:r>
            <a:r>
              <a:rPr lang="en-US" dirty="0"/>
              <a:t>exception of two cases prov</a:t>
            </a:r>
            <a:r>
              <a:rPr lang="en-US" dirty="0">
                <a:solidFill>
                  <a:schemeClr val="accent3">
                    <a:lumMod val="75000"/>
                  </a:schemeClr>
                </a:solidFill>
              </a:rPr>
              <a:t>i</a:t>
            </a:r>
            <a:r>
              <a:rPr lang="en-US" dirty="0"/>
              <a:t>ded for by the </a:t>
            </a:r>
            <a:r>
              <a:rPr lang="en-US" dirty="0" smtClean="0">
                <a:solidFill>
                  <a:schemeClr val="accent2">
                    <a:lumMod val="75000"/>
                  </a:schemeClr>
                </a:solidFill>
              </a:rPr>
              <a:t>Napoleon Code</a:t>
            </a:r>
            <a:r>
              <a:rPr lang="en-US" dirty="0"/>
              <a:t>: </a:t>
            </a:r>
            <a:endParaRPr lang="en-US" dirty="0" smtClean="0"/>
          </a:p>
          <a:p>
            <a:pPr algn="just"/>
            <a:endParaRPr lang="en-US" dirty="0" smtClean="0"/>
          </a:p>
          <a:p>
            <a:pPr marL="898525" indent="-282575" algn="just">
              <a:buFont typeface="Courier New" pitchFamily="49" charset="0"/>
              <a:buChar char="o"/>
            </a:pPr>
            <a:r>
              <a:rPr lang="en-US" dirty="0" smtClean="0"/>
              <a:t>l</a:t>
            </a:r>
            <a:r>
              <a:rPr lang="en-US" dirty="0" smtClean="0">
                <a:solidFill>
                  <a:schemeClr val="accent3">
                    <a:lumMod val="75000"/>
                  </a:schemeClr>
                </a:solidFill>
              </a:rPr>
              <a:t>i</a:t>
            </a:r>
            <a:r>
              <a:rPr lang="en-US" dirty="0" smtClean="0"/>
              <a:t>ability </a:t>
            </a:r>
            <a:r>
              <a:rPr lang="en-US" dirty="0"/>
              <a:t>for damage caused by </a:t>
            </a:r>
            <a:r>
              <a:rPr lang="en-US" dirty="0" smtClean="0">
                <a:solidFill>
                  <a:schemeClr val="accent2">
                    <a:lumMod val="75000"/>
                  </a:schemeClr>
                </a:solidFill>
              </a:rPr>
              <a:t>animals;</a:t>
            </a:r>
            <a:r>
              <a:rPr lang="en-US" dirty="0" smtClean="0"/>
              <a:t> </a:t>
            </a:r>
          </a:p>
          <a:p>
            <a:pPr marL="898525" indent="-282575" algn="just">
              <a:buFont typeface="Courier New" pitchFamily="49" charset="0"/>
              <a:buChar char="o"/>
            </a:pPr>
            <a:r>
              <a:rPr lang="en-US" dirty="0" smtClean="0"/>
              <a:t>liability </a:t>
            </a:r>
            <a:r>
              <a:rPr lang="en-US" dirty="0"/>
              <a:t>for damage caused by </a:t>
            </a:r>
            <a:r>
              <a:rPr lang="en-US" dirty="0">
                <a:solidFill>
                  <a:schemeClr val="accent2">
                    <a:lumMod val="75000"/>
                  </a:schemeClr>
                </a:solidFill>
              </a:rPr>
              <a:t>dil</a:t>
            </a:r>
            <a:r>
              <a:rPr lang="en-US" dirty="0">
                <a:solidFill>
                  <a:srgbClr val="00B050"/>
                </a:solidFill>
              </a:rPr>
              <a:t>a</a:t>
            </a:r>
            <a:r>
              <a:rPr lang="en-US" dirty="0">
                <a:solidFill>
                  <a:schemeClr val="accent2">
                    <a:lumMod val="75000"/>
                  </a:schemeClr>
                </a:solidFill>
              </a:rPr>
              <a:t>pidated </a:t>
            </a:r>
            <a:r>
              <a:rPr lang="en-US" dirty="0" smtClean="0">
                <a:solidFill>
                  <a:schemeClr val="accent2">
                    <a:lumMod val="75000"/>
                  </a:schemeClr>
                </a:solidFill>
              </a:rPr>
              <a:t>buildings.</a:t>
            </a:r>
            <a:endParaRPr lang="fr-FR" dirty="0">
              <a:solidFill>
                <a:schemeClr val="accent2">
                  <a:lumMod val="75000"/>
                </a:schemeClr>
              </a:solidFill>
            </a:endParaRPr>
          </a:p>
        </p:txBody>
      </p:sp>
    </p:spTree>
    <p:extLst>
      <p:ext uri="{BB962C8B-B14F-4D97-AF65-F5344CB8AC3E}">
        <p14:creationId xmlns:p14="http://schemas.microsoft.com/office/powerpoint/2010/main" val="126012394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71600" y="285728"/>
            <a:ext cx="7715200" cy="5857916"/>
          </a:xfrm>
        </p:spPr>
        <p:txBody>
          <a:bodyPr>
            <a:normAutofit fontScale="92500" lnSpcReduction="20000"/>
          </a:bodyPr>
          <a:lstStyle/>
          <a:p>
            <a:pPr algn="just"/>
            <a:r>
              <a:rPr lang="en-US" dirty="0" smtClean="0"/>
              <a:t>Industri</a:t>
            </a:r>
            <a:r>
              <a:rPr lang="en-US" dirty="0" smtClean="0">
                <a:solidFill>
                  <a:srgbClr val="00B050"/>
                </a:solidFill>
              </a:rPr>
              <a:t>a</a:t>
            </a:r>
            <a:r>
              <a:rPr lang="en-US" dirty="0" smtClean="0"/>
              <a:t>lization </a:t>
            </a:r>
            <a:r>
              <a:rPr lang="en-US" dirty="0"/>
              <a:t>at the end of the 19th century and the </a:t>
            </a:r>
            <a:r>
              <a:rPr lang="en-US" dirty="0">
                <a:solidFill>
                  <a:srgbClr val="00B050"/>
                </a:solidFill>
              </a:rPr>
              <a:t>a</a:t>
            </a:r>
            <a:r>
              <a:rPr lang="en-US" dirty="0"/>
              <a:t>ccidents caused by machinery </a:t>
            </a:r>
            <a:r>
              <a:rPr lang="en-US" dirty="0">
                <a:solidFill>
                  <a:schemeClr val="accent2">
                    <a:lumMod val="75000"/>
                  </a:schemeClr>
                </a:solidFill>
              </a:rPr>
              <a:t>challenged the concept </a:t>
            </a:r>
            <a:r>
              <a:rPr lang="en-US" dirty="0"/>
              <a:t>of tort </a:t>
            </a:r>
            <a:r>
              <a:rPr lang="en-US" dirty="0">
                <a:solidFill>
                  <a:schemeClr val="accent2">
                    <a:lumMod val="75000"/>
                  </a:schemeClr>
                </a:solidFill>
              </a:rPr>
              <a:t>liability centered on fault. </a:t>
            </a:r>
            <a:endParaRPr lang="en-US" dirty="0" smtClean="0">
              <a:solidFill>
                <a:schemeClr val="accent2">
                  <a:lumMod val="75000"/>
                </a:schemeClr>
              </a:solidFill>
            </a:endParaRPr>
          </a:p>
          <a:p>
            <a:pPr algn="just"/>
            <a:endParaRPr lang="en-US" dirty="0" smtClean="0"/>
          </a:p>
          <a:p>
            <a:pPr algn="just"/>
            <a:r>
              <a:rPr lang="en-US" dirty="0" smtClean="0"/>
              <a:t>Many </a:t>
            </a:r>
            <a:r>
              <a:rPr lang="en-US" dirty="0"/>
              <a:t>people were victims of </a:t>
            </a:r>
            <a:r>
              <a:rPr lang="en-US" dirty="0">
                <a:solidFill>
                  <a:srgbClr val="00B050"/>
                </a:solidFill>
              </a:rPr>
              <a:t>a</a:t>
            </a:r>
            <a:r>
              <a:rPr lang="en-US" dirty="0"/>
              <a:t>ccidents caused by machinery even when the owners </a:t>
            </a:r>
            <a:r>
              <a:rPr lang="en-US" dirty="0">
                <a:solidFill>
                  <a:schemeClr val="accent2">
                    <a:lumMod val="75000"/>
                  </a:schemeClr>
                </a:solidFill>
              </a:rPr>
              <a:t>were not at fault</a:t>
            </a:r>
            <a:r>
              <a:rPr lang="en-US" dirty="0"/>
              <a:t>, making compensation difficult. </a:t>
            </a:r>
            <a:endParaRPr lang="en-US" dirty="0" smtClean="0"/>
          </a:p>
          <a:p>
            <a:pPr algn="just"/>
            <a:endParaRPr lang="en-US" dirty="0" smtClean="0"/>
          </a:p>
          <a:p>
            <a:pPr algn="just"/>
            <a:r>
              <a:rPr lang="en-US" dirty="0" smtClean="0"/>
              <a:t>It </a:t>
            </a:r>
            <a:r>
              <a:rPr lang="en-US" dirty="0"/>
              <a:t>was therefore necessary to f</a:t>
            </a:r>
            <a:r>
              <a:rPr lang="en-US" dirty="0">
                <a:solidFill>
                  <a:schemeClr val="accent3">
                    <a:lumMod val="75000"/>
                  </a:schemeClr>
                </a:solidFill>
              </a:rPr>
              <a:t>i</a:t>
            </a:r>
            <a:r>
              <a:rPr lang="en-US" dirty="0"/>
              <a:t>nd a l</a:t>
            </a:r>
            <a:r>
              <a:rPr lang="en-US" u="sng" dirty="0"/>
              <a:t>e</a:t>
            </a:r>
            <a:r>
              <a:rPr lang="en-US" dirty="0"/>
              <a:t>gal principle that would allow for compensation of these victims even </a:t>
            </a:r>
            <a:r>
              <a:rPr lang="en-US" dirty="0">
                <a:solidFill>
                  <a:schemeClr val="accent2">
                    <a:lumMod val="75000"/>
                  </a:schemeClr>
                </a:solidFill>
              </a:rPr>
              <a:t>in the absence of fault </a:t>
            </a:r>
            <a:r>
              <a:rPr lang="en-US" dirty="0"/>
              <a:t>on the part of the owners: </a:t>
            </a:r>
            <a:r>
              <a:rPr lang="en-US" dirty="0">
                <a:solidFill>
                  <a:schemeClr val="accent2">
                    <a:lumMod val="75000"/>
                  </a:schemeClr>
                </a:solidFill>
              </a:rPr>
              <a:t>tort l</a:t>
            </a:r>
            <a:r>
              <a:rPr lang="en-US" dirty="0">
                <a:solidFill>
                  <a:schemeClr val="accent3">
                    <a:lumMod val="75000"/>
                  </a:schemeClr>
                </a:solidFill>
              </a:rPr>
              <a:t>i</a:t>
            </a:r>
            <a:r>
              <a:rPr lang="en-US" dirty="0">
                <a:solidFill>
                  <a:schemeClr val="accent2">
                    <a:lumMod val="75000"/>
                  </a:schemeClr>
                </a:solidFill>
              </a:rPr>
              <a:t>ability based on risk.</a:t>
            </a:r>
            <a:endParaRPr lang="fr-FR" dirty="0">
              <a:solidFill>
                <a:schemeClr val="accent2">
                  <a:lumMod val="75000"/>
                </a:schemeClr>
              </a:solidFill>
            </a:endParaRPr>
          </a:p>
        </p:txBody>
      </p:sp>
    </p:spTree>
    <p:extLst>
      <p:ext uri="{BB962C8B-B14F-4D97-AF65-F5344CB8AC3E}">
        <p14:creationId xmlns:p14="http://schemas.microsoft.com/office/powerpoint/2010/main" val="361691546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917848"/>
            <a:ext cx="7498080" cy="1143000"/>
          </a:xfrm>
        </p:spPr>
        <p:txBody>
          <a:bodyPr>
            <a:normAutofit fontScale="90000"/>
          </a:bodyPr>
          <a:lstStyle/>
          <a:p>
            <a:pPr algn="r"/>
            <a:r>
              <a:rPr lang="en-US" dirty="0"/>
              <a:t>What is the basis of the theory of no-fault liability?</a:t>
            </a:r>
            <a:endParaRPr lang="fr-FR" dirty="0"/>
          </a:p>
        </p:txBody>
      </p:sp>
    </p:spTree>
    <p:extLst>
      <p:ext uri="{BB962C8B-B14F-4D97-AF65-F5344CB8AC3E}">
        <p14:creationId xmlns:p14="http://schemas.microsoft.com/office/powerpoint/2010/main" val="388999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115616" y="428604"/>
            <a:ext cx="7571184" cy="5786478"/>
          </a:xfrm>
        </p:spPr>
        <p:txBody>
          <a:bodyPr>
            <a:normAutofit fontScale="92500" lnSpcReduction="10000"/>
          </a:bodyPr>
          <a:lstStyle/>
          <a:p>
            <a:pPr algn="just">
              <a:spcBef>
                <a:spcPts val="1000"/>
              </a:spcBef>
              <a:spcAft>
                <a:spcPts val="1000"/>
              </a:spcAft>
            </a:pPr>
            <a:r>
              <a:rPr lang="en-US" dirty="0"/>
              <a:t>The principle of </a:t>
            </a:r>
            <a:r>
              <a:rPr lang="en-US" dirty="0">
                <a:solidFill>
                  <a:schemeClr val="accent2">
                    <a:lumMod val="75000"/>
                  </a:schemeClr>
                </a:solidFill>
              </a:rPr>
              <a:t>tort liability based on risk </a:t>
            </a:r>
            <a:r>
              <a:rPr lang="en-US" dirty="0"/>
              <a:t>assumes that a person undertaking an activity </a:t>
            </a:r>
            <a:r>
              <a:rPr lang="en-US" dirty="0">
                <a:solidFill>
                  <a:schemeClr val="accent2">
                    <a:lumMod val="75000"/>
                  </a:schemeClr>
                </a:solidFill>
              </a:rPr>
              <a:t>must bear the associated risks</a:t>
            </a:r>
            <a:r>
              <a:rPr lang="en-US" dirty="0"/>
              <a:t>, including </a:t>
            </a:r>
            <a:r>
              <a:rPr lang="en-US" dirty="0">
                <a:solidFill>
                  <a:srgbClr val="00B050"/>
                </a:solidFill>
              </a:rPr>
              <a:t>a</a:t>
            </a:r>
            <a:r>
              <a:rPr lang="en-US" dirty="0">
                <a:solidFill>
                  <a:schemeClr val="accent2">
                    <a:lumMod val="75000"/>
                  </a:schemeClr>
                </a:solidFill>
              </a:rPr>
              <a:t>ccidents. </a:t>
            </a:r>
            <a:endParaRPr lang="en-US" dirty="0" smtClean="0">
              <a:solidFill>
                <a:schemeClr val="accent2">
                  <a:lumMod val="75000"/>
                </a:schemeClr>
              </a:solidFill>
            </a:endParaRPr>
          </a:p>
          <a:p>
            <a:pPr algn="just">
              <a:spcBef>
                <a:spcPts val="1000"/>
              </a:spcBef>
              <a:spcAft>
                <a:spcPts val="1000"/>
              </a:spcAft>
            </a:pPr>
            <a:r>
              <a:rPr lang="en-US" dirty="0" smtClean="0"/>
              <a:t>Based </a:t>
            </a:r>
            <a:r>
              <a:rPr lang="en-US" dirty="0"/>
              <a:t>on this principle, contractors and manufacturers of equipment and machinery are </a:t>
            </a:r>
            <a:r>
              <a:rPr lang="en-US" dirty="0">
                <a:solidFill>
                  <a:schemeClr val="accent2">
                    <a:lumMod val="75000"/>
                  </a:schemeClr>
                </a:solidFill>
              </a:rPr>
              <a:t>l</a:t>
            </a:r>
            <a:r>
              <a:rPr lang="en-US" dirty="0">
                <a:solidFill>
                  <a:schemeClr val="accent3">
                    <a:lumMod val="75000"/>
                  </a:schemeClr>
                </a:solidFill>
              </a:rPr>
              <a:t>i</a:t>
            </a:r>
            <a:r>
              <a:rPr lang="en-US" dirty="0">
                <a:solidFill>
                  <a:schemeClr val="accent2">
                    <a:lumMod val="75000"/>
                  </a:schemeClr>
                </a:solidFill>
              </a:rPr>
              <a:t>able for damages caused by their activities. </a:t>
            </a:r>
            <a:endParaRPr lang="en-US" dirty="0" smtClean="0">
              <a:solidFill>
                <a:schemeClr val="accent2">
                  <a:lumMod val="75000"/>
                </a:schemeClr>
              </a:solidFill>
            </a:endParaRPr>
          </a:p>
          <a:p>
            <a:pPr algn="just">
              <a:spcBef>
                <a:spcPts val="1000"/>
              </a:spcBef>
              <a:spcAft>
                <a:spcPts val="1000"/>
              </a:spcAft>
            </a:pPr>
            <a:r>
              <a:rPr lang="en-US" dirty="0" smtClean="0"/>
              <a:t>Since </a:t>
            </a:r>
            <a:r>
              <a:rPr lang="en-US" dirty="0"/>
              <a:t>this special l</a:t>
            </a:r>
            <a:r>
              <a:rPr lang="en-US" dirty="0">
                <a:solidFill>
                  <a:schemeClr val="accent3">
                    <a:lumMod val="75000"/>
                  </a:schemeClr>
                </a:solidFill>
              </a:rPr>
              <a:t>i</a:t>
            </a:r>
            <a:r>
              <a:rPr lang="en-US" dirty="0"/>
              <a:t>ability regime applies even when </a:t>
            </a:r>
            <a:r>
              <a:rPr lang="en-US" dirty="0">
                <a:solidFill>
                  <a:schemeClr val="accent2">
                    <a:lumMod val="75000"/>
                  </a:schemeClr>
                </a:solidFill>
              </a:rPr>
              <a:t>there is no fault on the part of an individual</a:t>
            </a:r>
            <a:r>
              <a:rPr lang="en-US" dirty="0"/>
              <a:t>, it allows </a:t>
            </a:r>
            <a:r>
              <a:rPr lang="en-US" dirty="0">
                <a:solidFill>
                  <a:schemeClr val="accent2">
                    <a:lumMod val="75000"/>
                  </a:schemeClr>
                </a:solidFill>
              </a:rPr>
              <a:t>any direct victim of harm to claim compensation </a:t>
            </a:r>
            <a:r>
              <a:rPr lang="en-US" dirty="0"/>
              <a:t>and establish l</a:t>
            </a:r>
            <a:r>
              <a:rPr lang="en-US" dirty="0">
                <a:solidFill>
                  <a:schemeClr val="accent3">
                    <a:lumMod val="75000"/>
                  </a:schemeClr>
                </a:solidFill>
              </a:rPr>
              <a:t>i</a:t>
            </a:r>
            <a:r>
              <a:rPr lang="en-US" dirty="0"/>
              <a:t>ability.</a:t>
            </a:r>
            <a:endParaRPr lang="fr-FR" dirty="0"/>
          </a:p>
        </p:txBody>
      </p:sp>
    </p:spTree>
    <p:extLst>
      <p:ext uri="{BB962C8B-B14F-4D97-AF65-F5344CB8AC3E}">
        <p14:creationId xmlns:p14="http://schemas.microsoft.com/office/powerpoint/2010/main" val="29559151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259632" y="500042"/>
            <a:ext cx="7427168" cy="5857916"/>
          </a:xfrm>
        </p:spPr>
        <p:txBody>
          <a:bodyPr>
            <a:normAutofit lnSpcReduction="10000"/>
          </a:bodyPr>
          <a:lstStyle/>
          <a:p>
            <a:pPr algn="just"/>
            <a:r>
              <a:rPr lang="en-US" dirty="0">
                <a:solidFill>
                  <a:schemeClr val="accent2">
                    <a:lumMod val="75000"/>
                  </a:schemeClr>
                </a:solidFill>
              </a:rPr>
              <a:t>French case law </a:t>
            </a:r>
            <a:r>
              <a:rPr lang="en-US" u="sng" dirty="0">
                <a:solidFill>
                  <a:srgbClr val="00B050"/>
                </a:solidFill>
              </a:rPr>
              <a:t>a</a:t>
            </a:r>
            <a:r>
              <a:rPr lang="en-US" dirty="0"/>
              <a:t>dopted the </a:t>
            </a:r>
            <a:r>
              <a:rPr lang="en-US" dirty="0">
                <a:solidFill>
                  <a:schemeClr val="accent2">
                    <a:lumMod val="75000"/>
                  </a:schemeClr>
                </a:solidFill>
              </a:rPr>
              <a:t>theory of risk</a:t>
            </a:r>
            <a:r>
              <a:rPr lang="en-US" dirty="0"/>
              <a:t> in its </a:t>
            </a:r>
            <a:r>
              <a:rPr lang="en-US" dirty="0" err="1"/>
              <a:t>Teffaine</a:t>
            </a:r>
            <a:r>
              <a:rPr lang="en-US" dirty="0"/>
              <a:t> (1896) and </a:t>
            </a:r>
            <a:r>
              <a:rPr lang="en-US" dirty="0" err="1"/>
              <a:t>Jand’heur</a:t>
            </a:r>
            <a:r>
              <a:rPr lang="en-US" dirty="0"/>
              <a:t> (1930) rulings, </a:t>
            </a:r>
            <a:r>
              <a:rPr lang="en-US" dirty="0">
                <a:solidFill>
                  <a:srgbClr val="00B050"/>
                </a:solidFill>
              </a:rPr>
              <a:t>a</a:t>
            </a:r>
            <a:r>
              <a:rPr lang="en-US" dirty="0"/>
              <a:t>ffirming that </a:t>
            </a:r>
            <a:r>
              <a:rPr lang="en-US" dirty="0">
                <a:solidFill>
                  <a:schemeClr val="bg1">
                    <a:lumMod val="50000"/>
                  </a:schemeClr>
                </a:solidFill>
              </a:rPr>
              <a:t>“the owner of a thing that has caused damage could be held </a:t>
            </a:r>
            <a:r>
              <a:rPr lang="en-US" dirty="0">
                <a:solidFill>
                  <a:schemeClr val="accent2">
                    <a:lumMod val="75000"/>
                  </a:schemeClr>
                </a:solidFill>
              </a:rPr>
              <a:t>l</a:t>
            </a:r>
            <a:r>
              <a:rPr lang="en-US" u="sng" dirty="0">
                <a:solidFill>
                  <a:schemeClr val="accent2">
                    <a:lumMod val="75000"/>
                  </a:schemeClr>
                </a:solidFill>
              </a:rPr>
              <a:t>i</a:t>
            </a:r>
            <a:r>
              <a:rPr lang="en-US" dirty="0">
                <a:solidFill>
                  <a:schemeClr val="accent2">
                    <a:lumMod val="75000"/>
                  </a:schemeClr>
                </a:solidFill>
              </a:rPr>
              <a:t>able</a:t>
            </a:r>
            <a:r>
              <a:rPr lang="en-US" dirty="0">
                <a:solidFill>
                  <a:schemeClr val="bg1">
                    <a:lumMod val="50000"/>
                  </a:schemeClr>
                </a:solidFill>
              </a:rPr>
              <a:t> even </a:t>
            </a:r>
            <a:r>
              <a:rPr lang="en-US" dirty="0">
                <a:solidFill>
                  <a:schemeClr val="accent2">
                    <a:lumMod val="75000"/>
                  </a:schemeClr>
                </a:solidFill>
              </a:rPr>
              <a:t>if they had committed no fault.” </a:t>
            </a:r>
            <a:endParaRPr lang="en-US" dirty="0" smtClean="0">
              <a:solidFill>
                <a:schemeClr val="accent2">
                  <a:lumMod val="75000"/>
                </a:schemeClr>
              </a:solidFill>
            </a:endParaRPr>
          </a:p>
          <a:p>
            <a:pPr algn="just"/>
            <a:endParaRPr lang="en-US" dirty="0" smtClean="0">
              <a:solidFill>
                <a:schemeClr val="accent2">
                  <a:lumMod val="75000"/>
                </a:schemeClr>
              </a:solidFill>
            </a:endParaRPr>
          </a:p>
          <a:p>
            <a:pPr algn="just"/>
            <a:r>
              <a:rPr lang="en-US" dirty="0" smtClean="0"/>
              <a:t>Th</a:t>
            </a:r>
            <a:r>
              <a:rPr lang="en-US" u="sng" dirty="0" smtClean="0"/>
              <a:t>e</a:t>
            </a:r>
            <a:r>
              <a:rPr lang="en-US" dirty="0" smtClean="0"/>
              <a:t>se </a:t>
            </a:r>
            <a:r>
              <a:rPr lang="en-US" dirty="0"/>
              <a:t>two rulings are said to have marked the beginning of the movement toward the </a:t>
            </a:r>
            <a:r>
              <a:rPr lang="en-US" dirty="0">
                <a:solidFill>
                  <a:schemeClr val="accent2">
                    <a:lumMod val="75000"/>
                  </a:schemeClr>
                </a:solidFill>
              </a:rPr>
              <a:t>objectification of tort l</a:t>
            </a:r>
            <a:r>
              <a:rPr lang="en-US" dirty="0">
                <a:solidFill>
                  <a:schemeClr val="accent3">
                    <a:lumMod val="75000"/>
                  </a:schemeClr>
                </a:solidFill>
              </a:rPr>
              <a:t>i</a:t>
            </a:r>
            <a:r>
              <a:rPr lang="en-US" dirty="0">
                <a:solidFill>
                  <a:schemeClr val="accent2">
                    <a:lumMod val="75000"/>
                  </a:schemeClr>
                </a:solidFill>
              </a:rPr>
              <a:t>ability</a:t>
            </a:r>
            <a:r>
              <a:rPr lang="en-US" dirty="0"/>
              <a:t>, that is, its </a:t>
            </a:r>
            <a:r>
              <a:rPr lang="en-US" dirty="0">
                <a:solidFill>
                  <a:schemeClr val="accent2">
                    <a:lumMod val="75000"/>
                  </a:schemeClr>
                </a:solidFill>
              </a:rPr>
              <a:t>separation from the concept of fault.</a:t>
            </a:r>
            <a:endParaRPr lang="fr-FR" dirty="0">
              <a:solidFill>
                <a:schemeClr val="accent2">
                  <a:lumMod val="75000"/>
                </a:schemeClr>
              </a:solidFill>
            </a:endParaRPr>
          </a:p>
        </p:txBody>
      </p:sp>
    </p:spTree>
    <p:extLst>
      <p:ext uri="{BB962C8B-B14F-4D97-AF65-F5344CB8AC3E}">
        <p14:creationId xmlns:p14="http://schemas.microsoft.com/office/powerpoint/2010/main" val="13442068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792088" y="1340768"/>
            <a:ext cx="9036496" cy="4683976"/>
          </a:xfrm>
        </p:spPr>
        <p:txBody>
          <a:bodyPr>
            <a:normAutofit fontScale="77500" lnSpcReduction="20000"/>
          </a:bodyPr>
          <a:lstStyle/>
          <a:p>
            <a:pPr marL="109728" indent="0">
              <a:buNone/>
            </a:pPr>
            <a:r>
              <a:rPr lang="en-US" b="1" dirty="0" smtClean="0"/>
              <a:t>Semester </a:t>
            </a:r>
            <a:r>
              <a:rPr lang="en-US" b="1" dirty="0"/>
              <a:t>1 – </a:t>
            </a:r>
            <a:r>
              <a:rPr lang="en-US" b="1" dirty="0">
                <a:solidFill>
                  <a:schemeClr val="accent3">
                    <a:lumMod val="75000"/>
                  </a:schemeClr>
                </a:solidFill>
              </a:rPr>
              <a:t>Theory of Contract and </a:t>
            </a:r>
            <a:r>
              <a:rPr lang="en-US" b="1" dirty="0" smtClean="0">
                <a:solidFill>
                  <a:schemeClr val="accent3">
                    <a:lumMod val="75000"/>
                  </a:schemeClr>
                </a:solidFill>
              </a:rPr>
              <a:t>Liability</a:t>
            </a:r>
            <a:endParaRPr lang="fr-FR" b="1" dirty="0" smtClean="0">
              <a:solidFill>
                <a:schemeClr val="accent3">
                  <a:lumMod val="75000"/>
                </a:schemeClr>
              </a:solidFill>
            </a:endParaRPr>
          </a:p>
          <a:p>
            <a:pPr marL="642937" indent="0">
              <a:buNone/>
            </a:pPr>
            <a:endParaRPr lang="fr-FR" b="1" dirty="0">
              <a:solidFill>
                <a:schemeClr val="accent3">
                  <a:lumMod val="75000"/>
                </a:schemeClr>
              </a:solidFill>
            </a:endParaRPr>
          </a:p>
          <a:p>
            <a:pPr marL="898525" indent="-255588"/>
            <a:r>
              <a:rPr lang="en-US" b="1" dirty="0" smtClean="0"/>
              <a:t>Course </a:t>
            </a:r>
            <a:r>
              <a:rPr lang="en-US" b="1" dirty="0"/>
              <a:t>1: </a:t>
            </a:r>
            <a:r>
              <a:rPr lang="en-US" dirty="0"/>
              <a:t>Introduction to Contract Law</a:t>
            </a:r>
            <a:endParaRPr lang="fr-FR" dirty="0"/>
          </a:p>
          <a:p>
            <a:pPr marL="898525" indent="-255588"/>
            <a:r>
              <a:rPr lang="en-US" b="1" dirty="0"/>
              <a:t>Course 2: </a:t>
            </a:r>
            <a:r>
              <a:rPr lang="en-US" dirty="0"/>
              <a:t>The Concept of Contract</a:t>
            </a:r>
            <a:endParaRPr lang="fr-FR" dirty="0"/>
          </a:p>
          <a:p>
            <a:pPr marL="898525" indent="-255588"/>
            <a:r>
              <a:rPr lang="en-US" b="1" dirty="0"/>
              <a:t>Course 3: </a:t>
            </a:r>
            <a:r>
              <a:rPr lang="en-US" dirty="0"/>
              <a:t>Form</a:t>
            </a:r>
            <a:r>
              <a:rPr lang="en-US" u="sng" dirty="0"/>
              <a:t>a</a:t>
            </a:r>
            <a:r>
              <a:rPr lang="en-US" dirty="0"/>
              <a:t>tion of the Contract</a:t>
            </a:r>
            <a:endParaRPr lang="fr-FR" dirty="0"/>
          </a:p>
          <a:p>
            <a:pPr marL="898525" indent="-255588"/>
            <a:r>
              <a:rPr lang="en-US" b="1" dirty="0"/>
              <a:t>Course 4: </a:t>
            </a:r>
            <a:r>
              <a:rPr lang="en-US" dirty="0" smtClean="0"/>
              <a:t>Proof </a:t>
            </a:r>
            <a:r>
              <a:rPr lang="en-US" dirty="0"/>
              <a:t>of Contracts</a:t>
            </a:r>
            <a:endParaRPr lang="fr-FR" dirty="0"/>
          </a:p>
          <a:p>
            <a:pPr marL="898525" indent="-255588"/>
            <a:r>
              <a:rPr lang="en-US" b="1" dirty="0"/>
              <a:t>Course 5: </a:t>
            </a:r>
            <a:r>
              <a:rPr lang="en-US" dirty="0"/>
              <a:t>Contractual Liability</a:t>
            </a:r>
            <a:endParaRPr lang="fr-FR" dirty="0"/>
          </a:p>
          <a:p>
            <a:pPr marL="898525" indent="-255588"/>
            <a:r>
              <a:rPr lang="en-US" b="1" dirty="0"/>
              <a:t>Course 6: </a:t>
            </a:r>
            <a:r>
              <a:rPr lang="en-US" dirty="0">
                <a:solidFill>
                  <a:srgbClr val="00B0F0"/>
                </a:solidFill>
              </a:rPr>
              <a:t>Tor</a:t>
            </a:r>
            <a:r>
              <a:rPr lang="en-US" u="sng" dirty="0">
                <a:solidFill>
                  <a:srgbClr val="00B0F0"/>
                </a:solidFill>
              </a:rPr>
              <a:t>t</a:t>
            </a:r>
            <a:r>
              <a:rPr lang="en-US" dirty="0">
                <a:solidFill>
                  <a:srgbClr val="00B0F0"/>
                </a:solidFill>
              </a:rPr>
              <a:t>ious </a:t>
            </a:r>
            <a:r>
              <a:rPr lang="en-US" dirty="0" smtClean="0">
                <a:solidFill>
                  <a:srgbClr val="00B0F0"/>
                </a:solidFill>
              </a:rPr>
              <a:t>Liability</a:t>
            </a:r>
          </a:p>
          <a:p>
            <a:pPr marL="898525" indent="-255588"/>
            <a:r>
              <a:rPr lang="en-US" b="1" dirty="0" smtClean="0"/>
              <a:t>Course </a:t>
            </a:r>
            <a:r>
              <a:rPr lang="en-US" b="1" dirty="0"/>
              <a:t>7: </a:t>
            </a:r>
            <a:r>
              <a:rPr lang="fr-FR" dirty="0" err="1" smtClean="0"/>
              <a:t>Criminal</a:t>
            </a:r>
            <a:r>
              <a:rPr lang="fr-FR" dirty="0" smtClean="0"/>
              <a:t> </a:t>
            </a:r>
            <a:r>
              <a:rPr lang="fr-FR" dirty="0" err="1" smtClean="0"/>
              <a:t>Liability</a:t>
            </a:r>
            <a:endParaRPr lang="fr-FR" dirty="0" smtClean="0"/>
          </a:p>
          <a:p>
            <a:pPr marL="898525" indent="-255588"/>
            <a:r>
              <a:rPr lang="en-US" b="1" dirty="0" smtClean="0"/>
              <a:t>Course </a:t>
            </a:r>
            <a:r>
              <a:rPr lang="en-US" b="1" dirty="0"/>
              <a:t>8: </a:t>
            </a:r>
            <a:r>
              <a:rPr lang="en-US" dirty="0"/>
              <a:t>Professional Liability</a:t>
            </a:r>
            <a:endParaRPr lang="fr-FR" dirty="0"/>
          </a:p>
          <a:p>
            <a:pPr marL="898525" indent="-255588"/>
            <a:r>
              <a:rPr lang="en-US" b="1" dirty="0"/>
              <a:t>Course 9: </a:t>
            </a:r>
            <a:r>
              <a:rPr lang="en-US" dirty="0"/>
              <a:t>Amicable Settlement of Contractual Disputes</a:t>
            </a:r>
            <a:endParaRPr lang="fr-FR" dirty="0"/>
          </a:p>
          <a:p>
            <a:pPr marL="898525" indent="-255588"/>
            <a:r>
              <a:rPr lang="en-US" b="1" dirty="0"/>
              <a:t>Course 10: </a:t>
            </a:r>
            <a:r>
              <a:rPr lang="en-US" dirty="0"/>
              <a:t>Judicial Settlement of Contractual </a:t>
            </a:r>
            <a:r>
              <a:rPr lang="en-US" dirty="0" smtClean="0"/>
              <a:t>Disputes</a:t>
            </a:r>
            <a:endParaRPr lang="fr-FR" dirty="0"/>
          </a:p>
        </p:txBody>
      </p:sp>
      <p:sp>
        <p:nvSpPr>
          <p:cNvPr id="3" name="Titre 2"/>
          <p:cNvSpPr>
            <a:spLocks noGrp="1"/>
          </p:cNvSpPr>
          <p:nvPr>
            <p:ph type="title"/>
          </p:nvPr>
        </p:nvSpPr>
        <p:spPr/>
        <p:txBody>
          <a:bodyPr>
            <a:normAutofit fontScale="90000"/>
          </a:bodyPr>
          <a:lstStyle/>
          <a:p>
            <a:pPr algn="r"/>
            <a:r>
              <a:rPr lang="en-US" sz="3000" dirty="0">
                <a:solidFill>
                  <a:schemeClr val="accent1">
                    <a:lumMod val="75000"/>
                  </a:schemeClr>
                </a:solidFill>
              </a:rPr>
              <a:t>Syllabus of the Module</a:t>
            </a:r>
            <a:r>
              <a:rPr lang="fr-FR" sz="3000" dirty="0">
                <a:solidFill>
                  <a:schemeClr val="accent1">
                    <a:lumMod val="75000"/>
                  </a:schemeClr>
                </a:solidFill>
              </a:rPr>
              <a:t/>
            </a:r>
            <a:br>
              <a:rPr lang="fr-FR" sz="3000" dirty="0">
                <a:solidFill>
                  <a:schemeClr val="accent1">
                    <a:lumMod val="75000"/>
                  </a:schemeClr>
                </a:solidFill>
              </a:rPr>
            </a:br>
            <a:r>
              <a:rPr lang="en-US" sz="3000" dirty="0">
                <a:solidFill>
                  <a:schemeClr val="accent1">
                    <a:lumMod val="75000"/>
                  </a:schemeClr>
                </a:solidFill>
              </a:rPr>
              <a:t>Contracts and Liability</a:t>
            </a:r>
            <a:r>
              <a:rPr lang="fr-FR" sz="3000" dirty="0">
                <a:solidFill>
                  <a:schemeClr val="accent1">
                    <a:lumMod val="75000"/>
                  </a:schemeClr>
                </a:solidFill>
              </a:rPr>
              <a:t/>
            </a:r>
            <a:br>
              <a:rPr lang="fr-FR" sz="3000" dirty="0">
                <a:solidFill>
                  <a:schemeClr val="accent1">
                    <a:lumMod val="75000"/>
                  </a:schemeClr>
                </a:solidFill>
              </a:rPr>
            </a:br>
            <a:endParaRPr lang="fr-FR" sz="3000" dirty="0">
              <a:solidFill>
                <a:schemeClr val="accent1">
                  <a:lumMod val="75000"/>
                </a:schemeClr>
              </a:solidFill>
            </a:endParaRPr>
          </a:p>
        </p:txBody>
      </p:sp>
    </p:spTree>
    <p:extLst>
      <p:ext uri="{BB962C8B-B14F-4D97-AF65-F5344CB8AC3E}">
        <p14:creationId xmlns:p14="http://schemas.microsoft.com/office/powerpoint/2010/main" val="3482650616"/>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331640" y="1556792"/>
            <a:ext cx="7498080" cy="1143000"/>
          </a:xfrm>
        </p:spPr>
        <p:txBody>
          <a:bodyPr>
            <a:normAutofit fontScale="90000"/>
          </a:bodyPr>
          <a:lstStyle/>
          <a:p>
            <a:pPr algn="r"/>
            <a:r>
              <a:rPr lang="en-US" dirty="0">
                <a:effectLst/>
              </a:rPr>
              <a:t>When did the Algerian legislature adopt the theory of liability based on risk?</a:t>
            </a:r>
            <a:br>
              <a:rPr lang="en-US" dirty="0">
                <a:effectLst/>
              </a:rPr>
            </a:br>
            <a:r>
              <a:rPr lang="en-US" dirty="0">
                <a:effectLst/>
              </a:rPr>
              <a:t/>
            </a:r>
            <a:br>
              <a:rPr lang="en-US" dirty="0">
                <a:effectLst/>
              </a:rPr>
            </a:br>
            <a:endParaRPr lang="fr-FR" dirty="0"/>
          </a:p>
        </p:txBody>
      </p:sp>
    </p:spTree>
    <p:extLst>
      <p:ext uri="{BB962C8B-B14F-4D97-AF65-F5344CB8AC3E}">
        <p14:creationId xmlns:p14="http://schemas.microsoft.com/office/powerpoint/2010/main" val="352049475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71600" y="714356"/>
            <a:ext cx="7715200" cy="5292935"/>
          </a:xfrm>
        </p:spPr>
        <p:txBody>
          <a:bodyPr>
            <a:normAutofit fontScale="92500" lnSpcReduction="10000"/>
          </a:bodyPr>
          <a:lstStyle/>
          <a:p>
            <a:pPr algn="just"/>
            <a:r>
              <a:rPr lang="fr-FR" dirty="0" smtClean="0"/>
              <a:t>La </a:t>
            </a:r>
            <a:r>
              <a:rPr lang="fr-FR" dirty="0" smtClean="0">
                <a:solidFill>
                  <a:schemeClr val="bg2">
                    <a:lumMod val="50000"/>
                  </a:schemeClr>
                </a:solidFill>
              </a:rPr>
              <a:t>responsabilité subjective </a:t>
            </a:r>
            <a:r>
              <a:rPr lang="fr-FR" dirty="0" smtClean="0"/>
              <a:t>fondée sur l’erreur a montré ses limites car ne pouvant répondre de manière efficace aux situations de dommage anonyme dans lesquels la victime est dans </a:t>
            </a:r>
            <a:r>
              <a:rPr lang="fr-FR" dirty="0" smtClean="0">
                <a:solidFill>
                  <a:schemeClr val="bg2">
                    <a:lumMod val="50000"/>
                  </a:schemeClr>
                </a:solidFill>
              </a:rPr>
              <a:t>l'impossibilité d'apporter la preuve d'une faute d’autrui</a:t>
            </a:r>
            <a:r>
              <a:rPr lang="fr-FR" dirty="0" smtClean="0"/>
              <a:t>.</a:t>
            </a:r>
          </a:p>
          <a:p>
            <a:pPr algn="just"/>
            <a:endParaRPr lang="fr-FR" dirty="0" smtClean="0"/>
          </a:p>
          <a:p>
            <a:pPr algn="just"/>
            <a:r>
              <a:rPr lang="fr-FR" dirty="0" smtClean="0">
                <a:solidFill>
                  <a:schemeClr val="bg2">
                    <a:lumMod val="50000"/>
                  </a:schemeClr>
                </a:solidFill>
              </a:rPr>
              <a:t>Le Code civil algérien a dès 1975 fait </a:t>
            </a:r>
            <a:r>
              <a:rPr lang="fr-FR" dirty="0" smtClean="0"/>
              <a:t>sienne la dichotomie de la responsabilité civile </a:t>
            </a:r>
            <a:r>
              <a:rPr lang="fr-FR" dirty="0" smtClean="0">
                <a:solidFill>
                  <a:schemeClr val="bg2">
                    <a:lumMod val="50000"/>
                  </a:schemeClr>
                </a:solidFill>
              </a:rPr>
              <a:t>délictuelle entre responsabilité </a:t>
            </a:r>
            <a:r>
              <a:rPr lang="fr-FR" dirty="0" smtClean="0"/>
              <a:t>subjective et responsabilité objective construite par la jurisprudence française.</a:t>
            </a:r>
          </a:p>
          <a:p>
            <a:endParaRPr lang="fr-FR" dirty="0"/>
          </a:p>
        </p:txBody>
      </p:sp>
    </p:spTree>
    <p:extLst>
      <p:ext uri="{BB962C8B-B14F-4D97-AF65-F5344CB8AC3E}">
        <p14:creationId xmlns:p14="http://schemas.microsoft.com/office/powerpoint/2010/main" val="1628552838"/>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71600" y="714356"/>
            <a:ext cx="7715200" cy="5292935"/>
          </a:xfrm>
        </p:spPr>
        <p:txBody>
          <a:bodyPr>
            <a:normAutofit/>
          </a:bodyPr>
          <a:lstStyle/>
          <a:p>
            <a:pPr algn="just"/>
            <a:r>
              <a:rPr lang="en-US" dirty="0">
                <a:solidFill>
                  <a:schemeClr val="accent2">
                    <a:lumMod val="75000"/>
                  </a:schemeClr>
                </a:solidFill>
              </a:rPr>
              <a:t>Subjective l</a:t>
            </a:r>
            <a:r>
              <a:rPr lang="en-US" u="sng" dirty="0">
                <a:solidFill>
                  <a:schemeClr val="accent2">
                    <a:lumMod val="75000"/>
                  </a:schemeClr>
                </a:solidFill>
              </a:rPr>
              <a:t>i</a:t>
            </a:r>
            <a:r>
              <a:rPr lang="en-US" dirty="0">
                <a:solidFill>
                  <a:schemeClr val="accent2">
                    <a:lumMod val="75000"/>
                  </a:schemeClr>
                </a:solidFill>
              </a:rPr>
              <a:t>ability </a:t>
            </a:r>
            <a:r>
              <a:rPr lang="en-US" dirty="0"/>
              <a:t>based on error has shown its limitations because it cannot effectively address situations of </a:t>
            </a:r>
            <a:r>
              <a:rPr lang="en-US" u="sng" dirty="0">
                <a:solidFill>
                  <a:srgbClr val="00B050"/>
                </a:solidFill>
              </a:rPr>
              <a:t>a</a:t>
            </a:r>
            <a:r>
              <a:rPr lang="en-US" dirty="0"/>
              <a:t>nonymous harm in which </a:t>
            </a:r>
            <a:r>
              <a:rPr lang="en-US" dirty="0">
                <a:solidFill>
                  <a:schemeClr val="accent2">
                    <a:lumMod val="75000"/>
                  </a:schemeClr>
                </a:solidFill>
              </a:rPr>
              <a:t>the victim is unable to prove the fault of another</a:t>
            </a:r>
            <a:r>
              <a:rPr lang="en-US" dirty="0"/>
              <a:t>. </a:t>
            </a:r>
            <a:endParaRPr lang="en-US" dirty="0" smtClean="0"/>
          </a:p>
          <a:p>
            <a:pPr algn="just"/>
            <a:endParaRPr lang="en-US" dirty="0"/>
          </a:p>
          <a:p>
            <a:pPr algn="just"/>
            <a:r>
              <a:rPr lang="en-US" dirty="0" smtClean="0">
                <a:solidFill>
                  <a:schemeClr val="accent2">
                    <a:lumMod val="75000"/>
                  </a:schemeClr>
                </a:solidFill>
              </a:rPr>
              <a:t>The </a:t>
            </a:r>
            <a:r>
              <a:rPr lang="en-US" dirty="0">
                <a:solidFill>
                  <a:schemeClr val="accent2">
                    <a:lumMod val="75000"/>
                  </a:schemeClr>
                </a:solidFill>
              </a:rPr>
              <a:t>Algerian Civil Code </a:t>
            </a:r>
            <a:r>
              <a:rPr lang="en-US" u="sng" dirty="0">
                <a:solidFill>
                  <a:srgbClr val="00B050"/>
                </a:solidFill>
              </a:rPr>
              <a:t>a</a:t>
            </a:r>
            <a:r>
              <a:rPr lang="en-US" dirty="0"/>
              <a:t>dopted, as early as </a:t>
            </a:r>
            <a:r>
              <a:rPr lang="en-US" dirty="0">
                <a:solidFill>
                  <a:schemeClr val="accent2">
                    <a:lumMod val="75000"/>
                  </a:schemeClr>
                </a:solidFill>
              </a:rPr>
              <a:t>1975</a:t>
            </a:r>
            <a:r>
              <a:rPr lang="en-US" dirty="0"/>
              <a:t>, the </a:t>
            </a:r>
            <a:r>
              <a:rPr lang="en-US" dirty="0">
                <a:solidFill>
                  <a:schemeClr val="accent2">
                    <a:lumMod val="75000"/>
                  </a:schemeClr>
                </a:solidFill>
              </a:rPr>
              <a:t>d</a:t>
            </a:r>
            <a:r>
              <a:rPr lang="en-US" u="sng" dirty="0">
                <a:solidFill>
                  <a:schemeClr val="accent3">
                    <a:lumMod val="75000"/>
                  </a:schemeClr>
                </a:solidFill>
              </a:rPr>
              <a:t>i</a:t>
            </a:r>
            <a:r>
              <a:rPr lang="en-US" dirty="0">
                <a:solidFill>
                  <a:schemeClr val="accent2">
                    <a:lumMod val="75000"/>
                  </a:schemeClr>
                </a:solidFill>
              </a:rPr>
              <a:t>chotomy of tort liability </a:t>
            </a:r>
            <a:r>
              <a:rPr lang="en-US" dirty="0"/>
              <a:t>between </a:t>
            </a:r>
            <a:r>
              <a:rPr lang="en-US" dirty="0">
                <a:solidFill>
                  <a:schemeClr val="accent2">
                    <a:lumMod val="75000"/>
                  </a:schemeClr>
                </a:solidFill>
              </a:rPr>
              <a:t>subjective</a:t>
            </a:r>
            <a:r>
              <a:rPr lang="en-US" dirty="0"/>
              <a:t> and </a:t>
            </a:r>
            <a:r>
              <a:rPr lang="en-US" dirty="0">
                <a:solidFill>
                  <a:schemeClr val="accent2">
                    <a:lumMod val="75000"/>
                  </a:schemeClr>
                </a:solidFill>
              </a:rPr>
              <a:t>objective liability </a:t>
            </a:r>
            <a:r>
              <a:rPr lang="en-US" u="sng" dirty="0">
                <a:solidFill>
                  <a:schemeClr val="accent3">
                    <a:lumMod val="75000"/>
                  </a:schemeClr>
                </a:solidFill>
              </a:rPr>
              <a:t>e</a:t>
            </a:r>
            <a:r>
              <a:rPr lang="en-US" dirty="0"/>
              <a:t>stablished by French </a:t>
            </a:r>
            <a:r>
              <a:rPr lang="en-US" dirty="0">
                <a:solidFill>
                  <a:schemeClr val="accent2">
                    <a:lumMod val="75000"/>
                  </a:schemeClr>
                </a:solidFill>
              </a:rPr>
              <a:t>case law.</a:t>
            </a:r>
            <a:endParaRPr lang="fr-FR" dirty="0">
              <a:solidFill>
                <a:schemeClr val="accent2">
                  <a:lumMod val="75000"/>
                </a:schemeClr>
              </a:solidFill>
            </a:endParaRPr>
          </a:p>
        </p:txBody>
      </p:sp>
    </p:spTree>
    <p:extLst>
      <p:ext uri="{BB962C8B-B14F-4D97-AF65-F5344CB8AC3E}">
        <p14:creationId xmlns:p14="http://schemas.microsoft.com/office/powerpoint/2010/main" val="42393088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259632" y="1988840"/>
            <a:ext cx="7498080" cy="1143000"/>
          </a:xfrm>
        </p:spPr>
        <p:txBody>
          <a:bodyPr>
            <a:normAutofit fontScale="90000"/>
          </a:bodyPr>
          <a:lstStyle/>
          <a:p>
            <a:pPr algn="r"/>
            <a:r>
              <a:rPr lang="en-US" dirty="0">
                <a:effectLst/>
              </a:rPr>
              <a:t>In which specific cases does the principle of </a:t>
            </a:r>
            <a:r>
              <a:rPr lang="en-US" dirty="0" smtClean="0">
                <a:effectLst/>
              </a:rPr>
              <a:t>liability without fault </a:t>
            </a:r>
            <a:r>
              <a:rPr lang="en-US" dirty="0" smtClean="0">
                <a:solidFill>
                  <a:schemeClr val="accent2">
                    <a:lumMod val="75000"/>
                  </a:schemeClr>
                </a:solidFill>
                <a:effectLst/>
              </a:rPr>
              <a:t>system</a:t>
            </a:r>
            <a:r>
              <a:rPr lang="en-US" u="sng" dirty="0" smtClean="0">
                <a:solidFill>
                  <a:srgbClr val="00B050"/>
                </a:solidFill>
                <a:effectLst/>
              </a:rPr>
              <a:t>a</a:t>
            </a:r>
            <a:r>
              <a:rPr lang="en-US" dirty="0" smtClean="0">
                <a:solidFill>
                  <a:schemeClr val="accent2">
                    <a:lumMod val="75000"/>
                  </a:schemeClr>
                </a:solidFill>
                <a:effectLst/>
              </a:rPr>
              <a:t>tically </a:t>
            </a:r>
            <a:r>
              <a:rPr lang="en-US" dirty="0">
                <a:solidFill>
                  <a:schemeClr val="accent2">
                    <a:lumMod val="75000"/>
                  </a:schemeClr>
                </a:solidFill>
                <a:effectLst/>
              </a:rPr>
              <a:t>appl</a:t>
            </a:r>
            <a:r>
              <a:rPr lang="en-US" u="sng" dirty="0">
                <a:solidFill>
                  <a:schemeClr val="accent3">
                    <a:lumMod val="75000"/>
                  </a:schemeClr>
                </a:solidFill>
                <a:effectLst/>
              </a:rPr>
              <a:t>y</a:t>
            </a:r>
            <a:r>
              <a:rPr lang="en-US" dirty="0">
                <a:effectLst/>
              </a:rPr>
              <a:t>?</a:t>
            </a:r>
            <a:br>
              <a:rPr lang="en-US" dirty="0">
                <a:effectLst/>
              </a:rPr>
            </a:br>
            <a:r>
              <a:rPr lang="en-US" dirty="0">
                <a:effectLst/>
              </a:rPr>
              <a:t/>
            </a:r>
            <a:br>
              <a:rPr lang="en-US" dirty="0">
                <a:effectLst/>
              </a:rPr>
            </a:br>
            <a:endParaRPr lang="fr-FR" dirty="0"/>
          </a:p>
        </p:txBody>
      </p:sp>
    </p:spTree>
    <p:extLst>
      <p:ext uri="{BB962C8B-B14F-4D97-AF65-F5344CB8AC3E}">
        <p14:creationId xmlns:p14="http://schemas.microsoft.com/office/powerpoint/2010/main" val="2521992870"/>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115616" y="332656"/>
            <a:ext cx="7498080" cy="1143000"/>
          </a:xfrm>
        </p:spPr>
        <p:txBody>
          <a:bodyPr>
            <a:noAutofit/>
          </a:bodyPr>
          <a:lstStyle/>
          <a:p>
            <a:pPr algn="r"/>
            <a:r>
              <a:rPr lang="en-US" sz="2800" dirty="0"/>
              <a:t>Many liability r</a:t>
            </a:r>
            <a:r>
              <a:rPr lang="en-US" sz="2800" u="sng" dirty="0"/>
              <a:t>e</a:t>
            </a:r>
            <a:r>
              <a:rPr lang="en-US" sz="2800" dirty="0"/>
              <a:t>gimes are dependent on the concept of </a:t>
            </a:r>
            <a:r>
              <a:rPr lang="en-US" sz="2800" dirty="0" smtClean="0"/>
              <a:t>liability without fault</a:t>
            </a:r>
            <a:r>
              <a:rPr lang="en-US" sz="2800" dirty="0"/>
              <a:t>:</a:t>
            </a:r>
            <a:endParaRPr lang="fr-FR" sz="2800" dirty="0">
              <a:solidFill>
                <a:schemeClr val="bg2">
                  <a:lumMod val="50000"/>
                </a:schemeClr>
              </a:solidFill>
            </a:endParaRPr>
          </a:p>
        </p:txBody>
      </p:sp>
      <p:sp>
        <p:nvSpPr>
          <p:cNvPr id="2" name="Espace réservé du contenu 1"/>
          <p:cNvSpPr>
            <a:spLocks noGrp="1"/>
          </p:cNvSpPr>
          <p:nvPr>
            <p:ph idx="1"/>
          </p:nvPr>
        </p:nvSpPr>
        <p:spPr>
          <a:xfrm>
            <a:off x="827584" y="1844824"/>
            <a:ext cx="8229600" cy="4525963"/>
          </a:xfrm>
        </p:spPr>
        <p:txBody>
          <a:bodyPr/>
          <a:lstStyle/>
          <a:p>
            <a:pPr marL="714375" indent="-255588" algn="just">
              <a:spcBef>
                <a:spcPts val="1000"/>
              </a:spcBef>
              <a:spcAft>
                <a:spcPts val="1000"/>
              </a:spcAft>
            </a:pPr>
            <a:r>
              <a:rPr lang="en-US" sz="2800" dirty="0"/>
              <a:t>Liability for </a:t>
            </a:r>
            <a:r>
              <a:rPr lang="en-US" sz="2800" dirty="0">
                <a:solidFill>
                  <a:schemeClr val="accent2">
                    <a:lumMod val="75000"/>
                  </a:schemeClr>
                </a:solidFill>
              </a:rPr>
              <a:t>traffic </a:t>
            </a:r>
            <a:r>
              <a:rPr lang="en-US" sz="2800" dirty="0">
                <a:solidFill>
                  <a:srgbClr val="00B050"/>
                </a:solidFill>
              </a:rPr>
              <a:t>a</a:t>
            </a:r>
            <a:r>
              <a:rPr lang="en-US" sz="2800" dirty="0">
                <a:solidFill>
                  <a:schemeClr val="accent2">
                    <a:lumMod val="75000"/>
                  </a:schemeClr>
                </a:solidFill>
              </a:rPr>
              <a:t>ccidents </a:t>
            </a:r>
            <a:endParaRPr lang="en-US" sz="2800" dirty="0" smtClean="0">
              <a:solidFill>
                <a:schemeClr val="accent2">
                  <a:lumMod val="75000"/>
                </a:schemeClr>
              </a:solidFill>
            </a:endParaRPr>
          </a:p>
          <a:p>
            <a:pPr marL="714375" indent="-255588" algn="just">
              <a:spcBef>
                <a:spcPts val="1000"/>
              </a:spcBef>
              <a:spcAft>
                <a:spcPts val="1000"/>
              </a:spcAft>
            </a:pPr>
            <a:r>
              <a:rPr lang="en-US" sz="2800" dirty="0" smtClean="0"/>
              <a:t>Liability </a:t>
            </a:r>
            <a:r>
              <a:rPr lang="en-US" sz="2800" dirty="0"/>
              <a:t>for </a:t>
            </a:r>
            <a:r>
              <a:rPr lang="en-US" sz="2800" dirty="0">
                <a:solidFill>
                  <a:schemeClr val="accent2">
                    <a:lumMod val="75000"/>
                  </a:schemeClr>
                </a:solidFill>
              </a:rPr>
              <a:t>workplace accidents </a:t>
            </a:r>
            <a:endParaRPr lang="en-US" sz="2800" dirty="0" smtClean="0">
              <a:solidFill>
                <a:schemeClr val="accent2">
                  <a:lumMod val="75000"/>
                </a:schemeClr>
              </a:solidFill>
            </a:endParaRPr>
          </a:p>
          <a:p>
            <a:pPr marL="714375" indent="-255588" algn="just">
              <a:spcBef>
                <a:spcPts val="1000"/>
              </a:spcBef>
              <a:spcAft>
                <a:spcPts val="1000"/>
              </a:spcAft>
            </a:pPr>
            <a:r>
              <a:rPr lang="en-US" sz="2800" dirty="0" smtClean="0"/>
              <a:t>Liability </a:t>
            </a:r>
            <a:r>
              <a:rPr lang="en-US" sz="2800" dirty="0"/>
              <a:t>for </a:t>
            </a:r>
            <a:r>
              <a:rPr lang="en-US" sz="2800" dirty="0">
                <a:solidFill>
                  <a:schemeClr val="accent2">
                    <a:lumMod val="75000"/>
                  </a:schemeClr>
                </a:solidFill>
              </a:rPr>
              <a:t>defective products</a:t>
            </a:r>
            <a:endParaRPr lang="fr-FR" dirty="0">
              <a:solidFill>
                <a:schemeClr val="accent2">
                  <a:lumMod val="75000"/>
                </a:schemeClr>
              </a:solidFill>
            </a:endParaRPr>
          </a:p>
        </p:txBody>
      </p:sp>
    </p:spTree>
    <p:extLst>
      <p:ext uri="{BB962C8B-B14F-4D97-AF65-F5344CB8AC3E}">
        <p14:creationId xmlns:p14="http://schemas.microsoft.com/office/powerpoint/2010/main" val="283118391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57158" y="1785926"/>
            <a:ext cx="8229600" cy="1143000"/>
          </a:xfrm>
        </p:spPr>
        <p:txBody>
          <a:bodyPr>
            <a:normAutofit fontScale="90000"/>
          </a:bodyPr>
          <a:lstStyle/>
          <a:p>
            <a:pPr algn="r"/>
            <a:r>
              <a:rPr lang="en-US" dirty="0">
                <a:effectLst/>
              </a:rPr>
              <a:t>3. Exemptions from tort liability</a:t>
            </a:r>
            <a:br>
              <a:rPr lang="en-US" dirty="0">
                <a:effectLst/>
              </a:rPr>
            </a:br>
            <a:r>
              <a:rPr lang="en-US" dirty="0">
                <a:effectLst/>
              </a:rPr>
              <a:t/>
            </a:r>
            <a:br>
              <a:rPr lang="en-US" dirty="0">
                <a:effectLst/>
              </a:rPr>
            </a:br>
            <a:endParaRPr lang="fr-FR" dirty="0"/>
          </a:p>
        </p:txBody>
      </p:sp>
    </p:spTree>
    <p:extLst>
      <p:ext uri="{BB962C8B-B14F-4D97-AF65-F5344CB8AC3E}">
        <p14:creationId xmlns:p14="http://schemas.microsoft.com/office/powerpoint/2010/main" val="106355482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357158" y="1785926"/>
            <a:ext cx="8229600" cy="1143000"/>
          </a:xfrm>
        </p:spPr>
        <p:txBody>
          <a:bodyPr>
            <a:normAutofit fontScale="90000"/>
          </a:bodyPr>
          <a:lstStyle/>
          <a:p>
            <a:pPr algn="r"/>
            <a:r>
              <a:rPr lang="en-US" dirty="0">
                <a:effectLst/>
              </a:rPr>
              <a:t>What are the cases of exemption </a:t>
            </a:r>
            <a:r>
              <a:rPr lang="en-US" dirty="0" smtClean="0">
                <a:effectLst/>
              </a:rPr>
              <a:t/>
            </a:r>
            <a:br>
              <a:rPr lang="en-US" dirty="0" smtClean="0">
                <a:effectLst/>
              </a:rPr>
            </a:br>
            <a:r>
              <a:rPr lang="en-US" dirty="0" smtClean="0">
                <a:effectLst/>
              </a:rPr>
              <a:t>from </a:t>
            </a:r>
            <a:r>
              <a:rPr lang="en-US" dirty="0">
                <a:effectLst/>
              </a:rPr>
              <a:t>liability?</a:t>
            </a:r>
            <a:br>
              <a:rPr lang="en-US" dirty="0">
                <a:effectLst/>
              </a:rPr>
            </a:br>
            <a:r>
              <a:rPr lang="en-US" dirty="0">
                <a:effectLst/>
              </a:rPr>
              <a:t/>
            </a:r>
            <a:br>
              <a:rPr lang="en-US" dirty="0">
                <a:effectLst/>
              </a:rPr>
            </a:br>
            <a:endParaRPr lang="fr-FR" dirty="0"/>
          </a:p>
        </p:txBody>
      </p:sp>
    </p:spTree>
    <p:extLst>
      <p:ext uri="{BB962C8B-B14F-4D97-AF65-F5344CB8AC3E}">
        <p14:creationId xmlns:p14="http://schemas.microsoft.com/office/powerpoint/2010/main" val="3388229283"/>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43608" y="571480"/>
            <a:ext cx="7643192" cy="5857916"/>
          </a:xfrm>
        </p:spPr>
        <p:txBody>
          <a:bodyPr>
            <a:normAutofit fontScale="77500" lnSpcReduction="20000"/>
          </a:bodyPr>
          <a:lstStyle/>
          <a:p>
            <a:pPr algn="just"/>
            <a:r>
              <a:rPr lang="fr-FR" dirty="0" smtClean="0"/>
              <a:t>Certains faits extérieurs à la volonté peuvent induire le dommage et, de ce fait, </a:t>
            </a:r>
            <a:r>
              <a:rPr lang="fr-FR" dirty="0" smtClean="0">
                <a:solidFill>
                  <a:schemeClr val="bg2">
                    <a:lumMod val="50000"/>
                  </a:schemeClr>
                </a:solidFill>
              </a:rPr>
              <a:t>exonérer le débiteur de la réparation du préjudice. </a:t>
            </a:r>
          </a:p>
          <a:p>
            <a:pPr algn="just">
              <a:buNone/>
            </a:pPr>
            <a:endParaRPr lang="fr-FR" dirty="0" smtClean="0">
              <a:solidFill>
                <a:schemeClr val="bg2">
                  <a:lumMod val="50000"/>
                </a:schemeClr>
              </a:solidFill>
            </a:endParaRPr>
          </a:p>
          <a:p>
            <a:pPr algn="just"/>
            <a:r>
              <a:rPr lang="fr-FR" dirty="0" smtClean="0">
                <a:solidFill>
                  <a:schemeClr val="bg2">
                    <a:lumMod val="50000"/>
                  </a:schemeClr>
                </a:solidFill>
              </a:rPr>
              <a:t>Il en existe principalement trois : </a:t>
            </a:r>
          </a:p>
          <a:p>
            <a:pPr marL="890588" indent="-255588" algn="just">
              <a:buFont typeface="Wingdings" pitchFamily="2" charset="2"/>
              <a:buChar char="§"/>
            </a:pPr>
            <a:r>
              <a:rPr lang="fr-FR" dirty="0" smtClean="0"/>
              <a:t>Le cas de force majeure</a:t>
            </a:r>
          </a:p>
          <a:p>
            <a:pPr marL="890588" indent="-255588" algn="just">
              <a:buFont typeface="Wingdings" pitchFamily="2" charset="2"/>
              <a:buChar char="§"/>
            </a:pPr>
            <a:r>
              <a:rPr lang="fr-FR" dirty="0" smtClean="0"/>
              <a:t>Le cas de l’erreur de la victime </a:t>
            </a:r>
          </a:p>
          <a:p>
            <a:pPr marL="890588" indent="-255588" algn="just">
              <a:buFont typeface="Wingdings" pitchFamily="2" charset="2"/>
              <a:buChar char="§"/>
            </a:pPr>
            <a:r>
              <a:rPr lang="fr-FR" dirty="0" smtClean="0"/>
              <a:t>Le cas de l’erreur d’un tiers </a:t>
            </a:r>
          </a:p>
          <a:p>
            <a:pPr marL="365125" indent="-7938" algn="just">
              <a:buNone/>
            </a:pPr>
            <a:endParaRPr lang="fr-FR" dirty="0" smtClean="0"/>
          </a:p>
          <a:p>
            <a:pPr marL="365125" indent="-7938" algn="just">
              <a:buNone/>
            </a:pPr>
            <a:r>
              <a:rPr lang="fr-FR" dirty="0" smtClean="0">
                <a:solidFill>
                  <a:schemeClr val="tx1">
                    <a:lumMod val="50000"/>
                    <a:lumOff val="50000"/>
                  </a:schemeClr>
                </a:solidFill>
              </a:rPr>
              <a:t>    « A défaut de disposition légale ou conventionnelle, </a:t>
            </a:r>
            <a:r>
              <a:rPr lang="fr-FR" dirty="0" smtClean="0">
                <a:solidFill>
                  <a:schemeClr val="bg2">
                    <a:lumMod val="50000"/>
                  </a:schemeClr>
                </a:solidFill>
              </a:rPr>
              <a:t>échappe à l'obligation de réparer le dommage</a:t>
            </a:r>
            <a:r>
              <a:rPr lang="fr-FR" dirty="0" smtClean="0">
                <a:solidFill>
                  <a:schemeClr val="tx1">
                    <a:lumMod val="50000"/>
                    <a:lumOff val="50000"/>
                  </a:schemeClr>
                </a:solidFill>
              </a:rPr>
              <a:t>, celui qui prouve que ce dommage provient d'une cause qui ne peut lui être imputée tel que le cas fortuit ou de force majeure, la faute de la victime ou celle d'un tiers. » </a:t>
            </a:r>
            <a:r>
              <a:rPr lang="fr-FR" dirty="0" smtClean="0"/>
              <a:t>(art. 127 du Code civil) </a:t>
            </a:r>
          </a:p>
          <a:p>
            <a:pPr>
              <a:buNone/>
            </a:pPr>
            <a:endParaRPr lang="fr-FR" dirty="0"/>
          </a:p>
        </p:txBody>
      </p:sp>
    </p:spTree>
    <p:extLst>
      <p:ext uri="{BB962C8B-B14F-4D97-AF65-F5344CB8AC3E}">
        <p14:creationId xmlns:p14="http://schemas.microsoft.com/office/powerpoint/2010/main" val="2259220749"/>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043608" y="571480"/>
            <a:ext cx="7643192" cy="5857916"/>
          </a:xfrm>
        </p:spPr>
        <p:txBody>
          <a:bodyPr>
            <a:normAutofit fontScale="85000" lnSpcReduction="20000"/>
          </a:bodyPr>
          <a:lstStyle/>
          <a:p>
            <a:pPr algn="just"/>
            <a:r>
              <a:rPr lang="en-US" dirty="0"/>
              <a:t>Certain events b</a:t>
            </a:r>
            <a:r>
              <a:rPr lang="en-US" u="sng" dirty="0"/>
              <a:t>e</a:t>
            </a:r>
            <a:r>
              <a:rPr lang="en-US" dirty="0"/>
              <a:t>yond one's control can cause damage and, therefore, </a:t>
            </a:r>
            <a:r>
              <a:rPr lang="en-US" dirty="0">
                <a:solidFill>
                  <a:schemeClr val="accent2">
                    <a:lumMod val="75000"/>
                  </a:schemeClr>
                </a:solidFill>
              </a:rPr>
              <a:t>exempt the debtor from l</a:t>
            </a:r>
            <a:r>
              <a:rPr lang="en-US" u="sng" dirty="0">
                <a:solidFill>
                  <a:schemeClr val="accent2">
                    <a:lumMod val="75000"/>
                  </a:schemeClr>
                </a:solidFill>
              </a:rPr>
              <a:t>i</a:t>
            </a:r>
            <a:r>
              <a:rPr lang="en-US" dirty="0">
                <a:solidFill>
                  <a:schemeClr val="accent2">
                    <a:lumMod val="75000"/>
                  </a:schemeClr>
                </a:solidFill>
              </a:rPr>
              <a:t>ability for compensation. </a:t>
            </a:r>
            <a:endParaRPr lang="en-US" dirty="0" smtClean="0">
              <a:solidFill>
                <a:schemeClr val="accent2">
                  <a:lumMod val="75000"/>
                </a:schemeClr>
              </a:solidFill>
            </a:endParaRPr>
          </a:p>
          <a:p>
            <a:pPr algn="just"/>
            <a:endParaRPr lang="en-US" dirty="0" smtClean="0"/>
          </a:p>
          <a:p>
            <a:pPr algn="just"/>
            <a:r>
              <a:rPr lang="en-US" dirty="0" smtClean="0">
                <a:solidFill>
                  <a:schemeClr val="accent2">
                    <a:lumMod val="75000"/>
                  </a:schemeClr>
                </a:solidFill>
              </a:rPr>
              <a:t>There </a:t>
            </a:r>
            <a:r>
              <a:rPr lang="en-US" dirty="0">
                <a:solidFill>
                  <a:schemeClr val="accent2">
                    <a:lumMod val="75000"/>
                  </a:schemeClr>
                </a:solidFill>
              </a:rPr>
              <a:t>are three main t</a:t>
            </a:r>
            <a:r>
              <a:rPr lang="en-US" u="sng" dirty="0">
                <a:solidFill>
                  <a:schemeClr val="accent2">
                    <a:lumMod val="75000"/>
                  </a:schemeClr>
                </a:solidFill>
              </a:rPr>
              <a:t>y</a:t>
            </a:r>
            <a:r>
              <a:rPr lang="en-US" dirty="0">
                <a:solidFill>
                  <a:schemeClr val="accent2">
                    <a:lumMod val="75000"/>
                  </a:schemeClr>
                </a:solidFill>
              </a:rPr>
              <a:t>pes: </a:t>
            </a:r>
            <a:endParaRPr lang="en-US" dirty="0" smtClean="0">
              <a:solidFill>
                <a:schemeClr val="accent2">
                  <a:lumMod val="75000"/>
                </a:schemeClr>
              </a:solidFill>
            </a:endParaRPr>
          </a:p>
          <a:p>
            <a:pPr marL="898525" indent="-282575" algn="just">
              <a:buFont typeface="Courier New" pitchFamily="49" charset="0"/>
              <a:buChar char="o"/>
            </a:pPr>
            <a:r>
              <a:rPr lang="en-US" dirty="0" smtClean="0"/>
              <a:t>Force </a:t>
            </a:r>
            <a:r>
              <a:rPr lang="en-US" dirty="0"/>
              <a:t>majeure </a:t>
            </a:r>
            <a:r>
              <a:rPr lang="en-US" dirty="0" smtClean="0"/>
              <a:t>/ supervening event</a:t>
            </a:r>
          </a:p>
          <a:p>
            <a:pPr marL="898525" indent="-282575" algn="just">
              <a:buFont typeface="Courier New" pitchFamily="49" charset="0"/>
              <a:buChar char="o"/>
            </a:pPr>
            <a:r>
              <a:rPr lang="en-US" dirty="0" smtClean="0"/>
              <a:t>The </a:t>
            </a:r>
            <a:r>
              <a:rPr lang="en-US" dirty="0"/>
              <a:t>victim's own fault </a:t>
            </a:r>
            <a:endParaRPr lang="en-US" dirty="0" smtClean="0"/>
          </a:p>
          <a:p>
            <a:pPr marL="898525" indent="-282575" algn="just">
              <a:buFont typeface="Courier New" pitchFamily="49" charset="0"/>
              <a:buChar char="o"/>
            </a:pPr>
            <a:r>
              <a:rPr lang="en-US" dirty="0" smtClean="0"/>
              <a:t>The </a:t>
            </a:r>
            <a:r>
              <a:rPr lang="en-US" dirty="0"/>
              <a:t>fault of a third </a:t>
            </a:r>
            <a:r>
              <a:rPr lang="en-US" dirty="0" smtClean="0"/>
              <a:t>party. </a:t>
            </a:r>
          </a:p>
          <a:p>
            <a:pPr marL="82296" indent="0" algn="just">
              <a:buNone/>
            </a:pPr>
            <a:endParaRPr lang="en-US" dirty="0"/>
          </a:p>
          <a:p>
            <a:pPr marL="82296" indent="0" algn="just">
              <a:buNone/>
            </a:pPr>
            <a:r>
              <a:rPr lang="en-US" dirty="0" smtClean="0">
                <a:solidFill>
                  <a:schemeClr val="tx1">
                    <a:lumMod val="50000"/>
                    <a:lumOff val="50000"/>
                  </a:schemeClr>
                </a:solidFill>
              </a:rPr>
              <a:t>"</a:t>
            </a:r>
            <a:r>
              <a:rPr lang="en-US" dirty="0">
                <a:solidFill>
                  <a:schemeClr val="tx1">
                    <a:lumMod val="50000"/>
                    <a:lumOff val="50000"/>
                  </a:schemeClr>
                </a:solidFill>
              </a:rPr>
              <a:t>In the </a:t>
            </a:r>
            <a:r>
              <a:rPr lang="en-US" u="sng" dirty="0">
                <a:solidFill>
                  <a:srgbClr val="00B050"/>
                </a:solidFill>
              </a:rPr>
              <a:t>a</a:t>
            </a:r>
            <a:r>
              <a:rPr lang="en-US" dirty="0">
                <a:solidFill>
                  <a:schemeClr val="tx1">
                    <a:lumMod val="50000"/>
                    <a:lumOff val="50000"/>
                  </a:schemeClr>
                </a:solidFill>
              </a:rPr>
              <a:t>bsence of a legal or contractual provision, </a:t>
            </a:r>
            <a:r>
              <a:rPr lang="en-US" dirty="0">
                <a:solidFill>
                  <a:schemeClr val="accent2">
                    <a:lumMod val="75000"/>
                  </a:schemeClr>
                </a:solidFill>
              </a:rPr>
              <a:t>the obligation to compensate for damages is waived</a:t>
            </a:r>
            <a:r>
              <a:rPr lang="en-US" dirty="0">
                <a:solidFill>
                  <a:schemeClr val="tx1">
                    <a:lumMod val="50000"/>
                    <a:lumOff val="50000"/>
                  </a:schemeClr>
                </a:solidFill>
              </a:rPr>
              <a:t> if the party proves that the damage resulted from a cause b</a:t>
            </a:r>
            <a:r>
              <a:rPr lang="en-US" u="sng" dirty="0">
                <a:solidFill>
                  <a:schemeClr val="accent3">
                    <a:lumMod val="75000"/>
                  </a:schemeClr>
                </a:solidFill>
              </a:rPr>
              <a:t>e</a:t>
            </a:r>
            <a:r>
              <a:rPr lang="en-US" dirty="0">
                <a:solidFill>
                  <a:schemeClr val="tx1">
                    <a:lumMod val="50000"/>
                    <a:lumOff val="50000"/>
                  </a:schemeClr>
                </a:solidFill>
              </a:rPr>
              <a:t>yond their control, such as an unforeseen event or force majeure, the fault of the victim, or the fault of a third party." </a:t>
            </a:r>
            <a:r>
              <a:rPr lang="en-US" dirty="0"/>
              <a:t>(Article 127 of the Civil </a:t>
            </a:r>
            <a:r>
              <a:rPr lang="en-US" dirty="0" smtClean="0"/>
              <a:t>Code</a:t>
            </a:r>
            <a:r>
              <a:rPr lang="fr-FR" dirty="0" smtClean="0"/>
              <a:t>) </a:t>
            </a:r>
          </a:p>
          <a:p>
            <a:pPr>
              <a:buNone/>
            </a:pPr>
            <a:endParaRPr lang="fr-FR" dirty="0"/>
          </a:p>
        </p:txBody>
      </p:sp>
    </p:spTree>
    <p:extLst>
      <p:ext uri="{BB962C8B-B14F-4D97-AF65-F5344CB8AC3E}">
        <p14:creationId xmlns:p14="http://schemas.microsoft.com/office/powerpoint/2010/main" val="135690711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428612"/>
            <a:ext cx="8229600" cy="1143000"/>
          </a:xfrm>
        </p:spPr>
        <p:txBody>
          <a:bodyPr>
            <a:normAutofit fontScale="90000"/>
          </a:bodyPr>
          <a:lstStyle/>
          <a:p>
            <a:pPr algn="r"/>
            <a:r>
              <a:rPr lang="en-US" sz="3200" dirty="0">
                <a:effectLst/>
              </a:rPr>
              <a:t>a. The case of force majeure</a:t>
            </a:r>
            <a:br>
              <a:rPr lang="en-US" sz="3200" dirty="0">
                <a:effectLst/>
              </a:rPr>
            </a:br>
            <a:r>
              <a:rPr lang="en-US" sz="3200" dirty="0">
                <a:effectLst/>
              </a:rPr>
              <a:t/>
            </a:r>
            <a:br>
              <a:rPr lang="en-US" sz="3200" dirty="0">
                <a:effectLst/>
              </a:rPr>
            </a:br>
            <a:endParaRPr lang="fr-FR" sz="3500" dirty="0">
              <a:solidFill>
                <a:schemeClr val="bg2">
                  <a:lumMod val="50000"/>
                </a:schemeClr>
              </a:solidFill>
            </a:endParaRPr>
          </a:p>
        </p:txBody>
      </p:sp>
      <p:sp>
        <p:nvSpPr>
          <p:cNvPr id="2" name="Espace réservé du contenu 1"/>
          <p:cNvSpPr>
            <a:spLocks noGrp="1"/>
          </p:cNvSpPr>
          <p:nvPr>
            <p:ph idx="1"/>
          </p:nvPr>
        </p:nvSpPr>
        <p:spPr/>
        <p:txBody>
          <a:bodyPr/>
          <a:lstStyle/>
          <a:p>
            <a:pPr algn="just"/>
            <a:r>
              <a:rPr lang="en-US" sz="2800" dirty="0"/>
              <a:t>Force majeure is an unfores</a:t>
            </a:r>
            <a:r>
              <a:rPr lang="en-US" sz="2800" u="sng" dirty="0"/>
              <a:t>e</a:t>
            </a:r>
            <a:r>
              <a:rPr lang="en-US" sz="2800" dirty="0"/>
              <a:t>en, insurmountable, and irresistible </a:t>
            </a:r>
            <a:r>
              <a:rPr lang="en-US" sz="2800" u="sng" dirty="0"/>
              <a:t>e</a:t>
            </a:r>
            <a:r>
              <a:rPr lang="en-US" sz="2800" dirty="0"/>
              <a:t>vent, such </a:t>
            </a:r>
            <a:r>
              <a:rPr lang="en-US" sz="2800" dirty="0">
                <a:solidFill>
                  <a:schemeClr val="accent2">
                    <a:lumMod val="75000"/>
                  </a:schemeClr>
                </a:solidFill>
              </a:rPr>
              <a:t>as a natural dis</a:t>
            </a:r>
            <a:r>
              <a:rPr lang="en-US" sz="2800" dirty="0">
                <a:solidFill>
                  <a:srgbClr val="00B050"/>
                </a:solidFill>
              </a:rPr>
              <a:t>a</a:t>
            </a:r>
            <a:r>
              <a:rPr lang="en-US" sz="2800" dirty="0">
                <a:solidFill>
                  <a:schemeClr val="accent2">
                    <a:lumMod val="75000"/>
                  </a:schemeClr>
                </a:solidFill>
              </a:rPr>
              <a:t>ster. </a:t>
            </a:r>
            <a:endParaRPr lang="en-US" sz="2800" dirty="0" smtClean="0">
              <a:solidFill>
                <a:schemeClr val="accent2">
                  <a:lumMod val="75000"/>
                </a:schemeClr>
              </a:solidFill>
            </a:endParaRPr>
          </a:p>
          <a:p>
            <a:pPr algn="just"/>
            <a:endParaRPr lang="en-US" sz="2800" dirty="0"/>
          </a:p>
          <a:p>
            <a:pPr algn="just"/>
            <a:r>
              <a:rPr lang="en-US" sz="2800" dirty="0" smtClean="0"/>
              <a:t>The </a:t>
            </a:r>
            <a:r>
              <a:rPr lang="en-US" sz="2800" dirty="0"/>
              <a:t>party responsible for the harm </a:t>
            </a:r>
            <a:r>
              <a:rPr lang="en-US" sz="2800" dirty="0">
                <a:solidFill>
                  <a:schemeClr val="accent2">
                    <a:lumMod val="75000"/>
                  </a:schemeClr>
                </a:solidFill>
              </a:rPr>
              <a:t>who invokes force majeure</a:t>
            </a:r>
            <a:r>
              <a:rPr lang="en-US" sz="2800" dirty="0"/>
              <a:t> is </a:t>
            </a:r>
            <a:r>
              <a:rPr lang="en-US" sz="2800" dirty="0">
                <a:solidFill>
                  <a:schemeClr val="accent2">
                    <a:lumMod val="75000"/>
                  </a:schemeClr>
                </a:solidFill>
              </a:rPr>
              <a:t>no longer held liable </a:t>
            </a:r>
            <a:r>
              <a:rPr lang="en-US" sz="2800" dirty="0"/>
              <a:t>for the damage.</a:t>
            </a:r>
            <a:endParaRPr lang="fr-FR" dirty="0"/>
          </a:p>
        </p:txBody>
      </p:sp>
    </p:spTree>
    <p:extLst>
      <p:ext uri="{BB962C8B-B14F-4D97-AF65-F5344CB8AC3E}">
        <p14:creationId xmlns:p14="http://schemas.microsoft.com/office/powerpoint/2010/main" val="30053325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67544" y="1556792"/>
            <a:ext cx="8229600" cy="1143000"/>
          </a:xfrm>
        </p:spPr>
        <p:txBody>
          <a:bodyPr>
            <a:normAutofit fontScale="90000"/>
          </a:bodyPr>
          <a:lstStyle/>
          <a:p>
            <a:pPr algn="r"/>
            <a:r>
              <a:rPr lang="fr-FR" dirty="0" err="1" smtClean="0">
                <a:effectLst/>
              </a:rPr>
              <a:t>What</a:t>
            </a:r>
            <a:r>
              <a:rPr lang="fr-FR" dirty="0" smtClean="0">
                <a:effectLst/>
              </a:rPr>
              <a:t> </a:t>
            </a:r>
            <a:r>
              <a:rPr lang="fr-FR" dirty="0" err="1" smtClean="0">
                <a:effectLst/>
              </a:rPr>
              <a:t>is</a:t>
            </a:r>
            <a:r>
              <a:rPr lang="fr-FR" dirty="0" smtClean="0">
                <a:effectLst/>
              </a:rPr>
              <a:t> Tort </a:t>
            </a:r>
            <a:r>
              <a:rPr lang="fr-FR" dirty="0" err="1" smtClean="0">
                <a:effectLst/>
              </a:rPr>
              <a:t>liability</a:t>
            </a:r>
            <a:r>
              <a:rPr lang="fr-FR" dirty="0" smtClean="0">
                <a:effectLst/>
              </a:rPr>
              <a:t>? </a:t>
            </a:r>
            <a:r>
              <a:rPr lang="fr-FR" dirty="0">
                <a:effectLst/>
              </a:rPr>
              <a:t/>
            </a:r>
            <a:br>
              <a:rPr lang="fr-FR" dirty="0">
                <a:effectLst/>
              </a:rPr>
            </a:br>
            <a:r>
              <a:rPr lang="fr-FR" dirty="0">
                <a:effectLst/>
              </a:rPr>
              <a:t/>
            </a:r>
            <a:br>
              <a:rPr lang="fr-FR" dirty="0">
                <a:effectLst/>
              </a:rPr>
            </a:br>
            <a:endParaRPr lang="fr-FR" dirty="0">
              <a:solidFill>
                <a:schemeClr val="bg2">
                  <a:lumMod val="50000"/>
                </a:schemeClr>
              </a:solidFill>
            </a:endParaRPr>
          </a:p>
        </p:txBody>
      </p:sp>
    </p:spTree>
    <p:extLst>
      <p:ext uri="{BB962C8B-B14F-4D97-AF65-F5344CB8AC3E}">
        <p14:creationId xmlns:p14="http://schemas.microsoft.com/office/powerpoint/2010/main" val="201699097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428612"/>
            <a:ext cx="8229600" cy="1143000"/>
          </a:xfrm>
        </p:spPr>
        <p:txBody>
          <a:bodyPr>
            <a:normAutofit fontScale="90000"/>
          </a:bodyPr>
          <a:lstStyle/>
          <a:p>
            <a:pPr algn="r"/>
            <a:r>
              <a:rPr lang="en-US" sz="3200" dirty="0">
                <a:effectLst/>
              </a:rPr>
              <a:t>b. The fault of a third party</a:t>
            </a:r>
            <a:br>
              <a:rPr lang="en-US" sz="3200" dirty="0">
                <a:effectLst/>
              </a:rPr>
            </a:br>
            <a:r>
              <a:rPr lang="en-US" sz="3200" dirty="0">
                <a:effectLst/>
              </a:rPr>
              <a:t/>
            </a:r>
            <a:br>
              <a:rPr lang="en-US" sz="3200" dirty="0">
                <a:effectLst/>
              </a:rPr>
            </a:br>
            <a:endParaRPr lang="fr-FR" sz="3500" dirty="0">
              <a:solidFill>
                <a:schemeClr val="bg2">
                  <a:lumMod val="50000"/>
                </a:schemeClr>
              </a:solidFill>
            </a:endParaRPr>
          </a:p>
        </p:txBody>
      </p:sp>
      <p:sp>
        <p:nvSpPr>
          <p:cNvPr id="2" name="Espace réservé du contenu 1"/>
          <p:cNvSpPr>
            <a:spLocks noGrp="1"/>
          </p:cNvSpPr>
          <p:nvPr>
            <p:ph idx="1"/>
          </p:nvPr>
        </p:nvSpPr>
        <p:spPr/>
        <p:txBody>
          <a:bodyPr>
            <a:normAutofit fontScale="92500" lnSpcReduction="10000"/>
          </a:bodyPr>
          <a:lstStyle/>
          <a:p>
            <a:pPr algn="just"/>
            <a:r>
              <a:rPr lang="fr-FR" dirty="0" smtClean="0"/>
              <a:t>Lorsqu’une </a:t>
            </a:r>
            <a:r>
              <a:rPr lang="fr-FR" dirty="0" smtClean="0">
                <a:solidFill>
                  <a:schemeClr val="bg2">
                    <a:lumMod val="50000"/>
                  </a:schemeClr>
                </a:solidFill>
              </a:rPr>
              <a:t>tierce personne est à l’origine du préjudice,</a:t>
            </a:r>
            <a:r>
              <a:rPr lang="fr-FR" dirty="0" smtClean="0"/>
              <a:t> il serait inconcevable d’en tenir pour responsable une autre personne. </a:t>
            </a:r>
          </a:p>
          <a:p>
            <a:pPr algn="just">
              <a:buNone/>
            </a:pPr>
            <a:endParaRPr lang="fr-FR" dirty="0" smtClean="0"/>
          </a:p>
          <a:p>
            <a:pPr algn="just"/>
            <a:r>
              <a:rPr lang="fr-FR" dirty="0" smtClean="0">
                <a:solidFill>
                  <a:schemeClr val="bg2">
                    <a:lumMod val="50000"/>
                  </a:schemeClr>
                </a:solidFill>
              </a:rPr>
              <a:t>Exemple : </a:t>
            </a:r>
            <a:r>
              <a:rPr lang="fr-FR" dirty="0" smtClean="0"/>
              <a:t>un accident se produit pendant qu’un tiers, ayant brûlé un feu ou un stop, est venu cogner la victime remorquée par un autre véhicule. </a:t>
            </a:r>
            <a:r>
              <a:rPr lang="fr-FR" dirty="0" smtClean="0">
                <a:solidFill>
                  <a:schemeClr val="bg2">
                    <a:lumMod val="50000"/>
                  </a:schemeClr>
                </a:solidFill>
              </a:rPr>
              <a:t>On ne peut tenir comme responsable l’autre véhicule </a:t>
            </a:r>
            <a:r>
              <a:rPr lang="fr-FR" dirty="0" smtClean="0"/>
              <a:t>car la survenance du dommage ne dépendait pas de son action.</a:t>
            </a:r>
            <a:endParaRPr lang="fr-FR" dirty="0"/>
          </a:p>
        </p:txBody>
      </p:sp>
    </p:spTree>
    <p:extLst>
      <p:ext uri="{BB962C8B-B14F-4D97-AF65-F5344CB8AC3E}">
        <p14:creationId xmlns:p14="http://schemas.microsoft.com/office/powerpoint/2010/main" val="351218157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428612"/>
            <a:ext cx="8229600" cy="1143000"/>
          </a:xfrm>
        </p:spPr>
        <p:txBody>
          <a:bodyPr>
            <a:normAutofit fontScale="90000"/>
          </a:bodyPr>
          <a:lstStyle/>
          <a:p>
            <a:pPr algn="r"/>
            <a:r>
              <a:rPr lang="en-US" sz="3200" dirty="0">
                <a:effectLst/>
              </a:rPr>
              <a:t>b. The fault of a third party</a:t>
            </a:r>
            <a:br>
              <a:rPr lang="en-US" sz="3200" dirty="0">
                <a:effectLst/>
              </a:rPr>
            </a:br>
            <a:r>
              <a:rPr lang="en-US" sz="3200" dirty="0">
                <a:effectLst/>
              </a:rPr>
              <a:t/>
            </a:r>
            <a:br>
              <a:rPr lang="en-US" sz="3200" dirty="0">
                <a:effectLst/>
              </a:rPr>
            </a:br>
            <a:endParaRPr lang="fr-FR" sz="3500" dirty="0">
              <a:solidFill>
                <a:schemeClr val="bg2">
                  <a:lumMod val="50000"/>
                </a:schemeClr>
              </a:solidFill>
            </a:endParaRPr>
          </a:p>
        </p:txBody>
      </p:sp>
      <p:sp>
        <p:nvSpPr>
          <p:cNvPr id="2" name="Espace réservé du contenu 1"/>
          <p:cNvSpPr>
            <a:spLocks noGrp="1"/>
          </p:cNvSpPr>
          <p:nvPr>
            <p:ph idx="1"/>
          </p:nvPr>
        </p:nvSpPr>
        <p:spPr/>
        <p:txBody>
          <a:bodyPr>
            <a:normAutofit fontScale="92500" lnSpcReduction="10000"/>
          </a:bodyPr>
          <a:lstStyle/>
          <a:p>
            <a:pPr algn="just"/>
            <a:r>
              <a:rPr lang="en-US" dirty="0"/>
              <a:t>When a third party is responsible for the harm, it would be </a:t>
            </a:r>
            <a:r>
              <a:rPr lang="en-US" dirty="0">
                <a:solidFill>
                  <a:schemeClr val="accent2">
                    <a:lumMod val="75000"/>
                  </a:schemeClr>
                </a:solidFill>
              </a:rPr>
              <a:t>inconceivable to hold another person liable. </a:t>
            </a:r>
            <a:endParaRPr lang="en-US" dirty="0" smtClean="0">
              <a:solidFill>
                <a:schemeClr val="accent2">
                  <a:lumMod val="75000"/>
                </a:schemeClr>
              </a:solidFill>
            </a:endParaRPr>
          </a:p>
          <a:p>
            <a:pPr algn="just"/>
            <a:endParaRPr lang="en-US" dirty="0" smtClean="0">
              <a:solidFill>
                <a:schemeClr val="accent2">
                  <a:lumMod val="75000"/>
                </a:schemeClr>
              </a:solidFill>
            </a:endParaRPr>
          </a:p>
          <a:p>
            <a:pPr algn="just"/>
            <a:r>
              <a:rPr lang="en-US" dirty="0" smtClean="0">
                <a:solidFill>
                  <a:schemeClr val="accent2">
                    <a:lumMod val="75000"/>
                  </a:schemeClr>
                </a:solidFill>
              </a:rPr>
              <a:t>For </a:t>
            </a:r>
            <a:r>
              <a:rPr lang="en-US" dirty="0">
                <a:solidFill>
                  <a:schemeClr val="accent2">
                    <a:lumMod val="75000"/>
                  </a:schemeClr>
                </a:solidFill>
              </a:rPr>
              <a:t>example: </a:t>
            </a:r>
            <a:r>
              <a:rPr lang="en-US" dirty="0"/>
              <a:t>an accident occurs when a third party, having run a red l</a:t>
            </a:r>
            <a:r>
              <a:rPr lang="en-US" u="sng" dirty="0">
                <a:solidFill>
                  <a:schemeClr val="accent3">
                    <a:lumMod val="75000"/>
                  </a:schemeClr>
                </a:solidFill>
              </a:rPr>
              <a:t>i</a:t>
            </a:r>
            <a:r>
              <a:rPr lang="en-US" dirty="0"/>
              <a:t>ght or stop s</a:t>
            </a:r>
            <a:r>
              <a:rPr lang="en-US" u="sng" dirty="0">
                <a:solidFill>
                  <a:schemeClr val="accent3">
                    <a:lumMod val="75000"/>
                  </a:schemeClr>
                </a:solidFill>
              </a:rPr>
              <a:t>i</a:t>
            </a:r>
            <a:r>
              <a:rPr lang="en-US" dirty="0"/>
              <a:t>gn, hits the victim who was being towed by another vehicle. </a:t>
            </a:r>
            <a:r>
              <a:rPr lang="en-US" dirty="0">
                <a:solidFill>
                  <a:schemeClr val="accent2">
                    <a:lumMod val="75000"/>
                  </a:schemeClr>
                </a:solidFill>
              </a:rPr>
              <a:t>The other vehicle cannot be held responsible </a:t>
            </a:r>
            <a:r>
              <a:rPr lang="en-US" dirty="0"/>
              <a:t>because the occurrence of the damage was not due to its actions.</a:t>
            </a:r>
            <a:endParaRPr lang="fr-FR" dirty="0"/>
          </a:p>
        </p:txBody>
      </p:sp>
    </p:spTree>
    <p:extLst>
      <p:ext uri="{BB962C8B-B14F-4D97-AF65-F5344CB8AC3E}">
        <p14:creationId xmlns:p14="http://schemas.microsoft.com/office/powerpoint/2010/main" val="1100947432"/>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331640" y="476672"/>
            <a:ext cx="7498080" cy="1143000"/>
          </a:xfrm>
        </p:spPr>
        <p:txBody>
          <a:bodyPr>
            <a:normAutofit fontScale="90000"/>
          </a:bodyPr>
          <a:lstStyle/>
          <a:p>
            <a:pPr algn="r"/>
            <a:r>
              <a:rPr lang="fr-FR" sz="3200" dirty="0">
                <a:effectLst/>
              </a:rPr>
              <a:t>c. The </a:t>
            </a:r>
            <a:r>
              <a:rPr lang="fr-FR" sz="3200" dirty="0" err="1">
                <a:effectLst/>
              </a:rPr>
              <a:t>victim's</a:t>
            </a:r>
            <a:r>
              <a:rPr lang="fr-FR" sz="3200" dirty="0">
                <a:effectLst/>
              </a:rPr>
              <a:t> </a:t>
            </a:r>
            <a:r>
              <a:rPr lang="fr-FR" sz="3200" dirty="0" err="1">
                <a:effectLst/>
              </a:rPr>
              <a:t>fault</a:t>
            </a:r>
            <a:r>
              <a:rPr lang="fr-FR" sz="3200" dirty="0">
                <a:effectLst/>
              </a:rPr>
              <a:t/>
            </a:r>
            <a:br>
              <a:rPr lang="fr-FR" sz="3200" dirty="0">
                <a:effectLst/>
              </a:rPr>
            </a:br>
            <a:r>
              <a:rPr lang="fr-FR" sz="3200" dirty="0">
                <a:effectLst/>
              </a:rPr>
              <a:t/>
            </a:r>
            <a:br>
              <a:rPr lang="fr-FR" sz="3200" dirty="0">
                <a:effectLst/>
              </a:rPr>
            </a:br>
            <a:endParaRPr lang="fr-FR" sz="3500" dirty="0">
              <a:solidFill>
                <a:schemeClr val="bg2">
                  <a:lumMod val="50000"/>
                </a:schemeClr>
              </a:solidFill>
            </a:endParaRPr>
          </a:p>
        </p:txBody>
      </p:sp>
      <p:sp>
        <p:nvSpPr>
          <p:cNvPr id="2" name="Espace réservé du contenu 1"/>
          <p:cNvSpPr>
            <a:spLocks noGrp="1"/>
          </p:cNvSpPr>
          <p:nvPr>
            <p:ph idx="1"/>
          </p:nvPr>
        </p:nvSpPr>
        <p:spPr/>
        <p:txBody>
          <a:bodyPr/>
          <a:lstStyle/>
          <a:p>
            <a:pPr algn="just"/>
            <a:r>
              <a:rPr lang="en-US" sz="2800" dirty="0"/>
              <a:t>The victim </a:t>
            </a:r>
            <a:r>
              <a:rPr lang="en-US" sz="2800" dirty="0">
                <a:solidFill>
                  <a:schemeClr val="accent2">
                    <a:lumMod val="75000"/>
                  </a:schemeClr>
                </a:solidFill>
              </a:rPr>
              <a:t>cannot obtain compensation </a:t>
            </a:r>
            <a:r>
              <a:rPr lang="en-US" sz="2800" dirty="0"/>
              <a:t>if their fault is inexcusable. </a:t>
            </a:r>
            <a:endParaRPr lang="en-US" sz="2800" dirty="0" smtClean="0"/>
          </a:p>
          <a:p>
            <a:pPr marL="82296" indent="0" algn="just">
              <a:buNone/>
            </a:pPr>
            <a:endParaRPr lang="en-US" sz="2800" dirty="0" smtClean="0"/>
          </a:p>
          <a:p>
            <a:pPr algn="just"/>
            <a:r>
              <a:rPr lang="en-US" sz="2800" dirty="0" smtClean="0">
                <a:solidFill>
                  <a:schemeClr val="accent2">
                    <a:lumMod val="75000"/>
                  </a:schemeClr>
                </a:solidFill>
              </a:rPr>
              <a:t>Example</a:t>
            </a:r>
            <a:r>
              <a:rPr lang="en-US" sz="2800" dirty="0">
                <a:solidFill>
                  <a:schemeClr val="accent2">
                    <a:lumMod val="75000"/>
                  </a:schemeClr>
                </a:solidFill>
              </a:rPr>
              <a:t>: </a:t>
            </a:r>
            <a:r>
              <a:rPr lang="en-US" sz="2800" dirty="0"/>
              <a:t>an individual jumps out of a moving taxi and is injured; they cannot claim compensation for the damage suffered from the taxi driver.</a:t>
            </a:r>
            <a:endParaRPr lang="fr-FR" dirty="0"/>
          </a:p>
        </p:txBody>
      </p:sp>
    </p:spTree>
    <p:extLst>
      <p:ext uri="{BB962C8B-B14F-4D97-AF65-F5344CB8AC3E}">
        <p14:creationId xmlns:p14="http://schemas.microsoft.com/office/powerpoint/2010/main" val="2630156126"/>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p:txBody>
          <a:bodyPr/>
          <a:lstStyle/>
          <a:p>
            <a:r>
              <a:rPr lang="fr-FR" dirty="0" smtClean="0">
                <a:solidFill>
                  <a:schemeClr val="bg2">
                    <a:lumMod val="50000"/>
                  </a:schemeClr>
                </a:solidFill>
              </a:rPr>
              <a:t>Sources</a:t>
            </a:r>
            <a:endParaRPr lang="fr-FR" dirty="0">
              <a:solidFill>
                <a:schemeClr val="bg2">
                  <a:lumMod val="50000"/>
                </a:schemeClr>
              </a:solidFill>
            </a:endParaRPr>
          </a:p>
        </p:txBody>
      </p:sp>
      <p:sp>
        <p:nvSpPr>
          <p:cNvPr id="2" name="Espace réservé du contenu 1"/>
          <p:cNvSpPr>
            <a:spLocks noGrp="1"/>
          </p:cNvSpPr>
          <p:nvPr>
            <p:ph idx="1"/>
          </p:nvPr>
        </p:nvSpPr>
        <p:spPr/>
        <p:txBody>
          <a:bodyPr>
            <a:normAutofit fontScale="85000" lnSpcReduction="10000"/>
          </a:bodyPr>
          <a:lstStyle/>
          <a:p>
            <a:pPr algn="just"/>
            <a:r>
              <a:rPr lang="fr-FR" dirty="0" smtClean="0"/>
              <a:t>Lahlou </a:t>
            </a:r>
            <a:r>
              <a:rPr lang="fr-FR" dirty="0" err="1" smtClean="0"/>
              <a:t>Khiar</a:t>
            </a:r>
            <a:r>
              <a:rPr lang="fr-FR" dirty="0" smtClean="0"/>
              <a:t> </a:t>
            </a:r>
            <a:r>
              <a:rPr lang="fr-FR" dirty="0" err="1" smtClean="0"/>
              <a:t>Naïma</a:t>
            </a:r>
            <a:r>
              <a:rPr lang="fr-FR" dirty="0" smtClean="0"/>
              <a:t>, « Synthèse générale », Annales de l’Université d’Alger, volume 21, numéro 3, juin 2012, pp. 271-288.</a:t>
            </a:r>
          </a:p>
          <a:p>
            <a:pPr algn="just"/>
            <a:r>
              <a:rPr lang="fr-FR" u="sng" dirty="0" smtClean="0">
                <a:hlinkClick r:id="rId2"/>
              </a:rPr>
              <a:t>https://partiels-droit.com/responsabilite-civile-delictuelle/#:~:text=La%20responsabilit%C3%A9%20civile%20d%C3%A9lictuelle%20est%20d%C3%A9finie%20%C3%A0%20l'article%201240,Responsabilit%C3%A9%20%3D%20r%C3%A9paration%20des%20dommages</a:t>
            </a:r>
            <a:r>
              <a:rPr lang="fr-FR" dirty="0" smtClean="0"/>
              <a:t>.</a:t>
            </a:r>
          </a:p>
          <a:p>
            <a:pPr algn="just"/>
            <a:r>
              <a:rPr lang="fr-FR" u="sng" dirty="0" smtClean="0">
                <a:hlinkClick r:id="rId3"/>
              </a:rPr>
              <a:t>https://fiches-droit.com/responsabilite-delictuelle</a:t>
            </a:r>
            <a:endParaRPr lang="fr-FR" dirty="0" smtClean="0"/>
          </a:p>
          <a:p>
            <a:pPr algn="just"/>
            <a:r>
              <a:rPr lang="fr-FR" u="sng" dirty="0" smtClean="0">
                <a:hlinkClick r:id="rId4"/>
              </a:rPr>
              <a:t>https://partiels-droit.com/responsabilite-delictuelle/</a:t>
            </a:r>
            <a:endParaRPr lang="fr-FR" dirty="0" smtClean="0"/>
          </a:p>
          <a:p>
            <a:endParaRPr lang="fr-F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971600" y="571480"/>
            <a:ext cx="7758034" cy="5500726"/>
          </a:xfrm>
        </p:spPr>
        <p:txBody>
          <a:bodyPr>
            <a:normAutofit fontScale="92500" lnSpcReduction="20000"/>
          </a:bodyPr>
          <a:lstStyle/>
          <a:p>
            <a:pPr algn="just">
              <a:buFont typeface="Wingdings" pitchFamily="2" charset="2"/>
              <a:buChar char="§"/>
            </a:pPr>
            <a:r>
              <a:rPr lang="en-US" dirty="0"/>
              <a:t>Tort liability is defined in Article 124 of the Algerian Civil Code, which states that </a:t>
            </a:r>
            <a:r>
              <a:rPr lang="en-US" dirty="0">
                <a:solidFill>
                  <a:schemeClr val="bg1">
                    <a:lumMod val="50000"/>
                  </a:schemeClr>
                </a:solidFill>
              </a:rPr>
              <a:t>"any act by a person that </a:t>
            </a:r>
            <a:r>
              <a:rPr lang="en-US" dirty="0">
                <a:solidFill>
                  <a:schemeClr val="accent2">
                    <a:lumMod val="75000"/>
                  </a:schemeClr>
                </a:solidFill>
              </a:rPr>
              <a:t>causes harm to another </a:t>
            </a:r>
            <a:r>
              <a:rPr lang="en-US" dirty="0">
                <a:solidFill>
                  <a:schemeClr val="bg1">
                    <a:lumMod val="50000"/>
                  </a:schemeClr>
                </a:solidFill>
              </a:rPr>
              <a:t>obl</a:t>
            </a:r>
            <a:r>
              <a:rPr lang="en-US" u="sng" dirty="0">
                <a:solidFill>
                  <a:schemeClr val="accent3">
                    <a:lumMod val="75000"/>
                  </a:schemeClr>
                </a:solidFill>
              </a:rPr>
              <a:t>i</a:t>
            </a:r>
            <a:r>
              <a:rPr lang="en-US" dirty="0">
                <a:solidFill>
                  <a:schemeClr val="bg1">
                    <a:lumMod val="50000"/>
                  </a:schemeClr>
                </a:solidFill>
              </a:rPr>
              <a:t>ges the person at fault </a:t>
            </a:r>
            <a:r>
              <a:rPr lang="en-US" dirty="0">
                <a:solidFill>
                  <a:schemeClr val="accent2">
                    <a:lumMod val="75000"/>
                  </a:schemeClr>
                </a:solidFill>
              </a:rPr>
              <a:t>to repair it." </a:t>
            </a:r>
            <a:endParaRPr lang="en-US" dirty="0" smtClean="0">
              <a:solidFill>
                <a:schemeClr val="accent2">
                  <a:lumMod val="75000"/>
                </a:schemeClr>
              </a:solidFill>
            </a:endParaRPr>
          </a:p>
          <a:p>
            <a:pPr marL="82296" indent="0" algn="just">
              <a:buNone/>
            </a:pPr>
            <a:endParaRPr lang="en-US" dirty="0" smtClean="0"/>
          </a:p>
          <a:p>
            <a:pPr algn="just">
              <a:buFont typeface="Wingdings" pitchFamily="2" charset="2"/>
              <a:buChar char="§"/>
            </a:pPr>
            <a:r>
              <a:rPr lang="en-US" dirty="0" smtClean="0">
                <a:solidFill>
                  <a:schemeClr val="accent2">
                    <a:lumMod val="75000"/>
                  </a:schemeClr>
                </a:solidFill>
              </a:rPr>
              <a:t>Examples</a:t>
            </a:r>
            <a:r>
              <a:rPr lang="en-US" dirty="0">
                <a:solidFill>
                  <a:schemeClr val="accent2">
                    <a:lumMod val="75000"/>
                  </a:schemeClr>
                </a:solidFill>
              </a:rPr>
              <a:t>: </a:t>
            </a:r>
            <a:endParaRPr lang="en-US" dirty="0" smtClean="0">
              <a:solidFill>
                <a:schemeClr val="accent2">
                  <a:lumMod val="75000"/>
                </a:schemeClr>
              </a:solidFill>
            </a:endParaRPr>
          </a:p>
          <a:p>
            <a:pPr marL="717550" indent="-282575" algn="just">
              <a:buFont typeface="Courier New" pitchFamily="49" charset="0"/>
              <a:buChar char="o"/>
            </a:pPr>
            <a:r>
              <a:rPr lang="en-US" dirty="0" smtClean="0"/>
              <a:t>If </a:t>
            </a:r>
            <a:r>
              <a:rPr lang="en-US" dirty="0"/>
              <a:t>a person breaks someone else's phone, they are obligated to repair it. </a:t>
            </a:r>
            <a:endParaRPr lang="en-US" dirty="0" smtClean="0"/>
          </a:p>
          <a:p>
            <a:pPr marL="717550" indent="-282575" algn="just">
              <a:buFont typeface="Courier New" pitchFamily="49" charset="0"/>
              <a:buChar char="o"/>
            </a:pPr>
            <a:r>
              <a:rPr lang="en-US" dirty="0" smtClean="0"/>
              <a:t>If </a:t>
            </a:r>
            <a:r>
              <a:rPr lang="en-US" dirty="0"/>
              <a:t>a person intentionally </a:t>
            </a:r>
            <a:r>
              <a:rPr lang="en-US" dirty="0" smtClean="0"/>
              <a:t>caused hurt to someone</a:t>
            </a:r>
            <a:r>
              <a:rPr lang="en-US" dirty="0"/>
              <a:t>, they must reimburse the </a:t>
            </a:r>
            <a:r>
              <a:rPr lang="en-US" dirty="0" smtClean="0"/>
              <a:t>hurt party </a:t>
            </a:r>
            <a:r>
              <a:rPr lang="en-US" dirty="0"/>
              <a:t>for medical expenses and compensate for the emotional distress caused by the injury.</a:t>
            </a:r>
            <a:endParaRPr lang="fr-FR" dirty="0"/>
          </a:p>
        </p:txBody>
      </p:sp>
    </p:spTree>
    <p:extLst>
      <p:ext uri="{BB962C8B-B14F-4D97-AF65-F5344CB8AC3E}">
        <p14:creationId xmlns:p14="http://schemas.microsoft.com/office/powerpoint/2010/main" val="49816812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u contenu 1"/>
          <p:cNvSpPr>
            <a:spLocks noGrp="1"/>
          </p:cNvSpPr>
          <p:nvPr>
            <p:ph idx="1"/>
          </p:nvPr>
        </p:nvSpPr>
        <p:spPr>
          <a:xfrm>
            <a:off x="1115616" y="571480"/>
            <a:ext cx="7599788" cy="5150059"/>
          </a:xfrm>
        </p:spPr>
        <p:txBody>
          <a:bodyPr>
            <a:normAutofit/>
          </a:bodyPr>
          <a:lstStyle/>
          <a:p>
            <a:pPr marL="7938" indent="-7938" algn="just"/>
            <a:r>
              <a:rPr lang="en-US" dirty="0"/>
              <a:t>The events that give r</a:t>
            </a:r>
            <a:r>
              <a:rPr lang="en-US" dirty="0">
                <a:solidFill>
                  <a:schemeClr val="accent3">
                    <a:lumMod val="75000"/>
                  </a:schemeClr>
                </a:solidFill>
              </a:rPr>
              <a:t>i</a:t>
            </a:r>
            <a:r>
              <a:rPr lang="en-US" dirty="0"/>
              <a:t>se to l</a:t>
            </a:r>
            <a:r>
              <a:rPr lang="en-US" dirty="0">
                <a:solidFill>
                  <a:schemeClr val="accent3">
                    <a:lumMod val="75000"/>
                  </a:schemeClr>
                </a:solidFill>
              </a:rPr>
              <a:t>i</a:t>
            </a:r>
            <a:r>
              <a:rPr lang="en-US" dirty="0"/>
              <a:t>ability allow a person to be designated as</a:t>
            </a:r>
            <a:r>
              <a:rPr lang="en-US" dirty="0">
                <a:solidFill>
                  <a:schemeClr val="accent2">
                    <a:lumMod val="75000"/>
                  </a:schemeClr>
                </a:solidFill>
              </a:rPr>
              <a:t> responsible. </a:t>
            </a:r>
            <a:endParaRPr lang="en-US" dirty="0" smtClean="0">
              <a:solidFill>
                <a:schemeClr val="accent2">
                  <a:lumMod val="75000"/>
                </a:schemeClr>
              </a:solidFill>
            </a:endParaRPr>
          </a:p>
          <a:p>
            <a:pPr marL="0" indent="0" algn="just">
              <a:buNone/>
            </a:pPr>
            <a:endParaRPr lang="en-US" dirty="0" smtClean="0"/>
          </a:p>
          <a:p>
            <a:pPr marL="7938" indent="-7938" algn="just"/>
            <a:r>
              <a:rPr lang="en-US" dirty="0" smtClean="0"/>
              <a:t>For </a:t>
            </a:r>
            <a:r>
              <a:rPr lang="en-US" dirty="0"/>
              <a:t>tort l</a:t>
            </a:r>
            <a:r>
              <a:rPr lang="en-US" dirty="0">
                <a:solidFill>
                  <a:schemeClr val="accent3">
                    <a:lumMod val="75000"/>
                  </a:schemeClr>
                </a:solidFill>
              </a:rPr>
              <a:t>i</a:t>
            </a:r>
            <a:r>
              <a:rPr lang="en-US" dirty="0"/>
              <a:t>ability to be applicable, three conditions must be met: </a:t>
            </a:r>
            <a:endParaRPr lang="en-US" dirty="0" smtClean="0"/>
          </a:p>
          <a:p>
            <a:pPr marL="1162050" indent="-457200" algn="just">
              <a:buFont typeface="Courier New" pitchFamily="49" charset="0"/>
              <a:buChar char="o"/>
            </a:pPr>
            <a:r>
              <a:rPr lang="en-US" dirty="0" smtClean="0">
                <a:solidFill>
                  <a:schemeClr val="accent2">
                    <a:lumMod val="75000"/>
                  </a:schemeClr>
                </a:solidFill>
              </a:rPr>
              <a:t>A </a:t>
            </a:r>
            <a:r>
              <a:rPr lang="en-US" dirty="0">
                <a:solidFill>
                  <a:schemeClr val="accent2">
                    <a:lumMod val="75000"/>
                  </a:schemeClr>
                </a:solidFill>
              </a:rPr>
              <a:t>causal event, </a:t>
            </a:r>
            <a:endParaRPr lang="en-US" dirty="0" smtClean="0">
              <a:solidFill>
                <a:schemeClr val="accent2">
                  <a:lumMod val="75000"/>
                </a:schemeClr>
              </a:solidFill>
            </a:endParaRPr>
          </a:p>
          <a:p>
            <a:pPr marL="1162050" indent="-457200" algn="just">
              <a:buFont typeface="Courier New" pitchFamily="49" charset="0"/>
              <a:buChar char="o"/>
            </a:pPr>
            <a:r>
              <a:rPr lang="en-US" dirty="0" smtClean="0">
                <a:solidFill>
                  <a:schemeClr val="accent2">
                    <a:lumMod val="75000"/>
                  </a:schemeClr>
                </a:solidFill>
              </a:rPr>
              <a:t>Damage</a:t>
            </a:r>
            <a:r>
              <a:rPr lang="en-US" dirty="0">
                <a:solidFill>
                  <a:schemeClr val="accent2">
                    <a:lumMod val="75000"/>
                  </a:schemeClr>
                </a:solidFill>
              </a:rPr>
              <a:t>, </a:t>
            </a:r>
            <a:endParaRPr lang="en-US" dirty="0" smtClean="0">
              <a:solidFill>
                <a:schemeClr val="accent2">
                  <a:lumMod val="75000"/>
                </a:schemeClr>
              </a:solidFill>
            </a:endParaRPr>
          </a:p>
          <a:p>
            <a:pPr marL="1162050" indent="-457200" algn="just">
              <a:buFont typeface="Courier New" pitchFamily="49" charset="0"/>
              <a:buChar char="o"/>
            </a:pPr>
            <a:r>
              <a:rPr lang="en-US" dirty="0" smtClean="0">
                <a:solidFill>
                  <a:schemeClr val="accent2">
                    <a:lumMod val="75000"/>
                  </a:schemeClr>
                </a:solidFill>
              </a:rPr>
              <a:t>A </a:t>
            </a:r>
            <a:r>
              <a:rPr lang="en-US" dirty="0">
                <a:solidFill>
                  <a:schemeClr val="accent2">
                    <a:lumMod val="75000"/>
                  </a:schemeClr>
                </a:solidFill>
              </a:rPr>
              <a:t>causal link.</a:t>
            </a:r>
            <a:endParaRPr lang="fr-FR" dirty="0">
              <a:solidFill>
                <a:schemeClr val="accent2">
                  <a:lumMod val="75000"/>
                </a:schemeClr>
              </a:solidFill>
            </a:endParaRPr>
          </a:p>
        </p:txBody>
      </p:sp>
    </p:spTree>
    <p:extLst>
      <p:ext uri="{BB962C8B-B14F-4D97-AF65-F5344CB8AC3E}">
        <p14:creationId xmlns:p14="http://schemas.microsoft.com/office/powerpoint/2010/main" val="220662868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57200" y="928670"/>
            <a:ext cx="8229600" cy="1143000"/>
          </a:xfrm>
        </p:spPr>
        <p:txBody>
          <a:bodyPr>
            <a:noAutofit/>
          </a:bodyPr>
          <a:lstStyle/>
          <a:p>
            <a:pPr algn="r"/>
            <a:r>
              <a:rPr lang="en-US" sz="3200" dirty="0"/>
              <a:t>There are </a:t>
            </a:r>
            <a:r>
              <a:rPr lang="en-US" sz="3200" dirty="0">
                <a:solidFill>
                  <a:schemeClr val="accent2">
                    <a:lumMod val="75000"/>
                  </a:schemeClr>
                </a:solidFill>
              </a:rPr>
              <a:t>two regimes of facts </a:t>
            </a:r>
            <a:r>
              <a:rPr lang="en-US" sz="3200" dirty="0"/>
              <a:t>that </a:t>
            </a:r>
            <a:r>
              <a:rPr lang="en-US" sz="3200" dirty="0" smtClean="0"/>
              <a:t/>
            </a:r>
            <a:br>
              <a:rPr lang="en-US" sz="3200" dirty="0" smtClean="0"/>
            </a:br>
            <a:r>
              <a:rPr lang="en-US" sz="3200" dirty="0" smtClean="0"/>
              <a:t>give </a:t>
            </a:r>
            <a:r>
              <a:rPr lang="en-US" sz="3200" dirty="0"/>
              <a:t>r</a:t>
            </a:r>
            <a:r>
              <a:rPr lang="en-US" sz="3200" dirty="0">
                <a:solidFill>
                  <a:schemeClr val="accent3">
                    <a:lumMod val="75000"/>
                  </a:schemeClr>
                </a:solidFill>
              </a:rPr>
              <a:t>i</a:t>
            </a:r>
            <a:r>
              <a:rPr lang="en-US" sz="3200" dirty="0"/>
              <a:t>se to liability. </a:t>
            </a:r>
            <a:r>
              <a:rPr lang="fr-FR" sz="3200" dirty="0" smtClean="0"/>
              <a:t> : </a:t>
            </a:r>
            <a:br>
              <a:rPr lang="fr-FR" sz="3200" dirty="0" smtClean="0"/>
            </a:br>
            <a:endParaRPr lang="fr-FR" sz="3200" dirty="0"/>
          </a:p>
        </p:txBody>
      </p:sp>
      <p:sp>
        <p:nvSpPr>
          <p:cNvPr id="2" name="Espace réservé du contenu 1"/>
          <p:cNvSpPr>
            <a:spLocks noGrp="1"/>
          </p:cNvSpPr>
          <p:nvPr>
            <p:ph idx="1"/>
          </p:nvPr>
        </p:nvSpPr>
        <p:spPr>
          <a:xfrm>
            <a:off x="1259632" y="2332037"/>
            <a:ext cx="7884368" cy="4525963"/>
          </a:xfrm>
        </p:spPr>
        <p:txBody>
          <a:bodyPr>
            <a:noAutofit/>
          </a:bodyPr>
          <a:lstStyle/>
          <a:p>
            <a:r>
              <a:rPr lang="en-US" dirty="0" smtClean="0"/>
              <a:t>G</a:t>
            </a:r>
            <a:r>
              <a:rPr lang="en-US" dirty="0" smtClean="0">
                <a:solidFill>
                  <a:schemeClr val="accent2">
                    <a:lumMod val="75000"/>
                  </a:schemeClr>
                </a:solidFill>
              </a:rPr>
              <a:t>eneral </a:t>
            </a:r>
            <a:r>
              <a:rPr lang="en-US" dirty="0">
                <a:solidFill>
                  <a:schemeClr val="accent2">
                    <a:lumMod val="75000"/>
                  </a:schemeClr>
                </a:solidFill>
              </a:rPr>
              <a:t>regime </a:t>
            </a:r>
            <a:r>
              <a:rPr lang="en-US" dirty="0"/>
              <a:t>of </a:t>
            </a:r>
            <a:r>
              <a:rPr lang="en-US" dirty="0" smtClean="0"/>
              <a:t>l</a:t>
            </a:r>
            <a:r>
              <a:rPr lang="en-US" dirty="0" smtClean="0">
                <a:solidFill>
                  <a:schemeClr val="accent3">
                    <a:lumMod val="75000"/>
                  </a:schemeClr>
                </a:solidFill>
              </a:rPr>
              <a:t>i</a:t>
            </a:r>
            <a:r>
              <a:rPr lang="en-US" dirty="0" smtClean="0"/>
              <a:t>ability, </a:t>
            </a:r>
          </a:p>
          <a:p>
            <a:r>
              <a:rPr lang="en-US" dirty="0" smtClean="0">
                <a:solidFill>
                  <a:schemeClr val="accent2">
                    <a:lumMod val="75000"/>
                  </a:schemeClr>
                </a:solidFill>
              </a:rPr>
              <a:t>Specific </a:t>
            </a:r>
            <a:r>
              <a:rPr lang="en-US" dirty="0">
                <a:solidFill>
                  <a:schemeClr val="accent2">
                    <a:lumMod val="75000"/>
                  </a:schemeClr>
                </a:solidFill>
              </a:rPr>
              <a:t>regimes </a:t>
            </a:r>
            <a:r>
              <a:rPr lang="en-US" dirty="0"/>
              <a:t>of l</a:t>
            </a:r>
            <a:r>
              <a:rPr lang="en-US" dirty="0">
                <a:solidFill>
                  <a:schemeClr val="accent3">
                    <a:lumMod val="75000"/>
                  </a:schemeClr>
                </a:solidFill>
              </a:rPr>
              <a:t>i</a:t>
            </a:r>
            <a:r>
              <a:rPr lang="en-US" dirty="0"/>
              <a:t>ability</a:t>
            </a:r>
            <a:endParaRPr lang="fr-FR" dirty="0"/>
          </a:p>
        </p:txBody>
      </p:sp>
    </p:spTree>
    <p:extLst>
      <p:ext uri="{BB962C8B-B14F-4D97-AF65-F5344CB8AC3E}">
        <p14:creationId xmlns:p14="http://schemas.microsoft.com/office/powerpoint/2010/main" val="89247693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14262" y="2071686"/>
            <a:ext cx="8229600" cy="1143000"/>
          </a:xfrm>
        </p:spPr>
        <p:txBody>
          <a:bodyPr>
            <a:normAutofit fontScale="90000"/>
          </a:bodyPr>
          <a:lstStyle/>
          <a:p>
            <a:pPr algn="r"/>
            <a:r>
              <a:rPr lang="en-US" dirty="0"/>
              <a:t>A. The common regime </a:t>
            </a:r>
            <a:r>
              <a:rPr lang="en-US" dirty="0" smtClean="0"/>
              <a:t/>
            </a:r>
            <a:br>
              <a:rPr lang="en-US" dirty="0" smtClean="0"/>
            </a:br>
            <a:r>
              <a:rPr lang="en-US" dirty="0" smtClean="0"/>
              <a:t>of </a:t>
            </a:r>
            <a:r>
              <a:rPr lang="en-US" dirty="0"/>
              <a:t>liability: </a:t>
            </a:r>
            <a:r>
              <a:rPr lang="en-US" dirty="0">
                <a:solidFill>
                  <a:schemeClr val="accent2">
                    <a:lumMod val="75000"/>
                  </a:schemeClr>
                </a:solidFill>
              </a:rPr>
              <a:t>fault</a:t>
            </a:r>
            <a:endParaRPr lang="fr-FR" dirty="0">
              <a:solidFill>
                <a:schemeClr val="accent2">
                  <a:lumMod val="75000"/>
                </a:schemeClr>
              </a:solidFill>
            </a:endParaRPr>
          </a:p>
        </p:txBody>
      </p:sp>
    </p:spTree>
    <p:extLst>
      <p:ext uri="{BB962C8B-B14F-4D97-AF65-F5344CB8AC3E}">
        <p14:creationId xmlns:p14="http://schemas.microsoft.com/office/powerpoint/2010/main" val="270739247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485804" y="-71462"/>
            <a:ext cx="8229600" cy="1143000"/>
          </a:xfrm>
        </p:spPr>
        <p:txBody>
          <a:bodyPr>
            <a:normAutofit/>
          </a:bodyPr>
          <a:lstStyle/>
          <a:p>
            <a:pPr algn="r"/>
            <a:r>
              <a:rPr lang="fr-FR" sz="3600" dirty="0"/>
              <a:t>The </a:t>
            </a:r>
            <a:r>
              <a:rPr lang="fr-FR" sz="3600" dirty="0" err="1"/>
              <a:t>fault</a:t>
            </a:r>
            <a:r>
              <a:rPr lang="fr-FR" sz="3600" dirty="0"/>
              <a:t> </a:t>
            </a:r>
            <a:r>
              <a:rPr lang="fr-FR" sz="3600" dirty="0" err="1"/>
              <a:t>theory</a:t>
            </a:r>
            <a:endParaRPr lang="fr-FR" sz="3500" dirty="0">
              <a:solidFill>
                <a:schemeClr val="bg2">
                  <a:lumMod val="50000"/>
                </a:schemeClr>
              </a:solidFill>
            </a:endParaRPr>
          </a:p>
        </p:txBody>
      </p:sp>
      <p:sp>
        <p:nvSpPr>
          <p:cNvPr id="2" name="Espace réservé du contenu 1"/>
          <p:cNvSpPr>
            <a:spLocks noGrp="1"/>
          </p:cNvSpPr>
          <p:nvPr>
            <p:ph idx="1"/>
          </p:nvPr>
        </p:nvSpPr>
        <p:spPr>
          <a:xfrm>
            <a:off x="1187624" y="1207899"/>
            <a:ext cx="7527780" cy="4935745"/>
          </a:xfrm>
        </p:spPr>
        <p:txBody>
          <a:bodyPr>
            <a:normAutofit lnSpcReduction="10000"/>
          </a:bodyPr>
          <a:lstStyle/>
          <a:p>
            <a:pPr algn="just"/>
            <a:r>
              <a:rPr lang="en-US" dirty="0"/>
              <a:t>The general regime of l</a:t>
            </a:r>
            <a:r>
              <a:rPr lang="en-US" dirty="0">
                <a:solidFill>
                  <a:schemeClr val="accent3">
                    <a:lumMod val="75000"/>
                  </a:schemeClr>
                </a:solidFill>
              </a:rPr>
              <a:t>i</a:t>
            </a:r>
            <a:r>
              <a:rPr lang="en-US" dirty="0"/>
              <a:t>ability r</a:t>
            </a:r>
            <a:r>
              <a:rPr lang="en-US" u="sng" dirty="0">
                <a:solidFill>
                  <a:schemeClr val="accent3">
                    <a:lumMod val="75000"/>
                  </a:schemeClr>
                </a:solidFill>
              </a:rPr>
              <a:t>e</a:t>
            </a:r>
            <a:r>
              <a:rPr lang="en-US" dirty="0"/>
              <a:t>fers to the </a:t>
            </a:r>
            <a:r>
              <a:rPr lang="en-US" dirty="0">
                <a:solidFill>
                  <a:schemeClr val="accent2">
                    <a:lumMod val="75000"/>
                  </a:schemeClr>
                </a:solidFill>
              </a:rPr>
              <a:t>theory of fault. </a:t>
            </a:r>
            <a:endParaRPr lang="en-US" dirty="0" smtClean="0">
              <a:solidFill>
                <a:schemeClr val="accent2">
                  <a:lumMod val="75000"/>
                </a:schemeClr>
              </a:solidFill>
            </a:endParaRPr>
          </a:p>
          <a:p>
            <a:pPr algn="just"/>
            <a:endParaRPr lang="en-US" dirty="0" smtClean="0">
              <a:solidFill>
                <a:schemeClr val="accent2">
                  <a:lumMod val="75000"/>
                </a:schemeClr>
              </a:solidFill>
            </a:endParaRPr>
          </a:p>
          <a:p>
            <a:pPr algn="just"/>
            <a:r>
              <a:rPr lang="en-US" dirty="0" smtClean="0"/>
              <a:t>Fault </a:t>
            </a:r>
            <a:r>
              <a:rPr lang="en-US" dirty="0"/>
              <a:t>is def</a:t>
            </a:r>
            <a:r>
              <a:rPr lang="en-US" dirty="0">
                <a:solidFill>
                  <a:schemeClr val="accent3">
                    <a:lumMod val="75000"/>
                  </a:schemeClr>
                </a:solidFill>
              </a:rPr>
              <a:t>i</a:t>
            </a:r>
            <a:r>
              <a:rPr lang="en-US" dirty="0"/>
              <a:t>ned as an "unlawful act requ</a:t>
            </a:r>
            <a:r>
              <a:rPr lang="en-US" dirty="0">
                <a:solidFill>
                  <a:schemeClr val="accent3">
                    <a:lumMod val="75000"/>
                  </a:schemeClr>
                </a:solidFill>
              </a:rPr>
              <a:t>i</a:t>
            </a:r>
            <a:r>
              <a:rPr lang="en-US" dirty="0"/>
              <a:t>ring the combination of: </a:t>
            </a:r>
            <a:endParaRPr lang="en-US" dirty="0" smtClean="0"/>
          </a:p>
          <a:p>
            <a:pPr marL="993775" indent="-282575" algn="just">
              <a:buFont typeface="Courier New" pitchFamily="49" charset="0"/>
              <a:buChar char="o"/>
            </a:pPr>
            <a:r>
              <a:rPr lang="en-US" dirty="0" smtClean="0">
                <a:solidFill>
                  <a:schemeClr val="accent2">
                    <a:lumMod val="75000"/>
                  </a:schemeClr>
                </a:solidFill>
              </a:rPr>
              <a:t>a </a:t>
            </a:r>
            <a:r>
              <a:rPr lang="en-US" dirty="0">
                <a:solidFill>
                  <a:schemeClr val="accent2">
                    <a:lumMod val="75000"/>
                  </a:schemeClr>
                </a:solidFill>
              </a:rPr>
              <a:t>material element</a:t>
            </a:r>
            <a:r>
              <a:rPr lang="en-US" dirty="0"/>
              <a:t>, the original act; </a:t>
            </a:r>
            <a:endParaRPr lang="en-US" dirty="0" smtClean="0"/>
          </a:p>
          <a:p>
            <a:pPr marL="993775" indent="-282575" algn="just">
              <a:buFont typeface="Courier New" pitchFamily="49" charset="0"/>
              <a:buChar char="o"/>
            </a:pPr>
            <a:r>
              <a:rPr lang="en-US" dirty="0" smtClean="0">
                <a:solidFill>
                  <a:schemeClr val="accent2">
                    <a:lumMod val="75000"/>
                  </a:schemeClr>
                </a:solidFill>
              </a:rPr>
              <a:t>an </a:t>
            </a:r>
            <a:r>
              <a:rPr lang="en-US" dirty="0">
                <a:solidFill>
                  <a:schemeClr val="accent2">
                    <a:lumMod val="75000"/>
                  </a:schemeClr>
                </a:solidFill>
              </a:rPr>
              <a:t>element of unlawfulness</a:t>
            </a:r>
            <a:r>
              <a:rPr lang="en-US" dirty="0"/>
              <a:t>, the breach of a duty, the transgression of the law; </a:t>
            </a:r>
            <a:endParaRPr lang="en-US" dirty="0" smtClean="0"/>
          </a:p>
          <a:p>
            <a:pPr marL="993775" indent="-282575" algn="just">
              <a:buFont typeface="Courier New" pitchFamily="49" charset="0"/>
              <a:buChar char="o"/>
            </a:pPr>
            <a:r>
              <a:rPr lang="en-US" dirty="0" smtClean="0">
                <a:solidFill>
                  <a:schemeClr val="accent2">
                    <a:lumMod val="75000"/>
                  </a:schemeClr>
                </a:solidFill>
              </a:rPr>
              <a:t>a </a:t>
            </a:r>
            <a:r>
              <a:rPr lang="en-US" dirty="0">
                <a:solidFill>
                  <a:schemeClr val="accent2">
                    <a:lumMod val="75000"/>
                  </a:schemeClr>
                </a:solidFill>
              </a:rPr>
              <a:t>moral element</a:t>
            </a:r>
            <a:r>
              <a:rPr lang="en-US" dirty="0"/>
              <a:t>, the discernment of the perpetrator" (</a:t>
            </a:r>
            <a:r>
              <a:rPr lang="en-US" dirty="0" err="1"/>
              <a:t>Cornu</a:t>
            </a:r>
            <a:r>
              <a:rPr lang="en-US" dirty="0"/>
              <a:t>).</a:t>
            </a:r>
            <a:endParaRPr lang="fr-FR" dirty="0"/>
          </a:p>
        </p:txBody>
      </p:sp>
    </p:spTree>
    <p:extLst>
      <p:ext uri="{BB962C8B-B14F-4D97-AF65-F5344CB8AC3E}">
        <p14:creationId xmlns:p14="http://schemas.microsoft.com/office/powerpoint/2010/main" val="343483583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re 2"/>
          <p:cNvSpPr>
            <a:spLocks noGrp="1"/>
          </p:cNvSpPr>
          <p:nvPr>
            <p:ph type="title"/>
          </p:nvPr>
        </p:nvSpPr>
        <p:spPr>
          <a:xfrm>
            <a:off x="500034" y="500042"/>
            <a:ext cx="8229600" cy="1143000"/>
          </a:xfrm>
        </p:spPr>
        <p:txBody>
          <a:bodyPr>
            <a:normAutofit fontScale="90000"/>
          </a:bodyPr>
          <a:lstStyle/>
          <a:p>
            <a:pPr algn="r"/>
            <a:r>
              <a:rPr lang="en-US" dirty="0"/>
              <a:t>The </a:t>
            </a:r>
            <a:r>
              <a:rPr lang="en-US" dirty="0">
                <a:solidFill>
                  <a:schemeClr val="accent2">
                    <a:lumMod val="75000"/>
                  </a:schemeClr>
                </a:solidFill>
              </a:rPr>
              <a:t>event giving r</a:t>
            </a:r>
            <a:r>
              <a:rPr lang="en-US" dirty="0">
                <a:solidFill>
                  <a:schemeClr val="accent3">
                    <a:lumMod val="75000"/>
                  </a:schemeClr>
                </a:solidFill>
              </a:rPr>
              <a:t>i</a:t>
            </a:r>
            <a:r>
              <a:rPr lang="en-US" dirty="0">
                <a:solidFill>
                  <a:schemeClr val="accent2">
                    <a:lumMod val="75000"/>
                  </a:schemeClr>
                </a:solidFill>
              </a:rPr>
              <a:t>se to liability </a:t>
            </a:r>
            <a:r>
              <a:rPr lang="en-US" dirty="0" smtClean="0">
                <a:solidFill>
                  <a:schemeClr val="accent2">
                    <a:lumMod val="75000"/>
                  </a:schemeClr>
                </a:solidFill>
              </a:rPr>
              <a:t/>
            </a:r>
            <a:br>
              <a:rPr lang="en-US" dirty="0" smtClean="0">
                <a:solidFill>
                  <a:schemeClr val="accent2">
                    <a:lumMod val="75000"/>
                  </a:schemeClr>
                </a:solidFill>
              </a:rPr>
            </a:br>
            <a:r>
              <a:rPr lang="en-US" dirty="0" smtClean="0"/>
              <a:t>may </a:t>
            </a:r>
            <a:r>
              <a:rPr lang="en-US" dirty="0"/>
              <a:t>be:</a:t>
            </a:r>
            <a:endParaRPr lang="fr-FR" dirty="0"/>
          </a:p>
        </p:txBody>
      </p:sp>
      <p:sp>
        <p:nvSpPr>
          <p:cNvPr id="2" name="Espace réservé du contenu 1"/>
          <p:cNvSpPr>
            <a:spLocks noGrp="1"/>
          </p:cNvSpPr>
          <p:nvPr>
            <p:ph idx="1"/>
          </p:nvPr>
        </p:nvSpPr>
        <p:spPr>
          <a:xfrm>
            <a:off x="1475656" y="2302718"/>
            <a:ext cx="8229600" cy="4525963"/>
          </a:xfrm>
        </p:spPr>
        <p:txBody>
          <a:bodyPr/>
          <a:lstStyle/>
          <a:p>
            <a:r>
              <a:rPr lang="en-US" sz="3600" dirty="0"/>
              <a:t>The act of a person, </a:t>
            </a:r>
            <a:endParaRPr lang="en-US" sz="3600" dirty="0" smtClean="0"/>
          </a:p>
          <a:p>
            <a:r>
              <a:rPr lang="en-US" sz="3600" dirty="0" smtClean="0"/>
              <a:t>The </a:t>
            </a:r>
            <a:r>
              <a:rPr lang="en-US" sz="3600" dirty="0"/>
              <a:t>act of a thing, </a:t>
            </a:r>
            <a:endParaRPr lang="en-US" sz="3600" dirty="0" smtClean="0"/>
          </a:p>
          <a:p>
            <a:r>
              <a:rPr lang="en-US" sz="3600" dirty="0" smtClean="0"/>
              <a:t>The </a:t>
            </a:r>
            <a:r>
              <a:rPr lang="en-US" sz="3600" dirty="0"/>
              <a:t>act of another.</a:t>
            </a:r>
            <a:endParaRPr lang="fr-FR" dirty="0"/>
          </a:p>
        </p:txBody>
      </p:sp>
    </p:spTree>
    <p:extLst>
      <p:ext uri="{BB962C8B-B14F-4D97-AF65-F5344CB8AC3E}">
        <p14:creationId xmlns:p14="http://schemas.microsoft.com/office/powerpoint/2010/main" val="1325464057"/>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4665</TotalTime>
  <Words>1451</Words>
  <Application>Microsoft Office PowerPoint</Application>
  <PresentationFormat>Affichage à l'écran (4:3)</PresentationFormat>
  <Paragraphs>136</Paragraphs>
  <Slides>33</Slides>
  <Notes>0</Notes>
  <HiddenSlides>0</HiddenSlides>
  <MMClips>0</MMClips>
  <ScaleCrop>false</ScaleCrop>
  <HeadingPairs>
    <vt:vector size="4" baseType="variant">
      <vt:variant>
        <vt:lpstr>Thème</vt:lpstr>
      </vt:variant>
      <vt:variant>
        <vt:i4>1</vt:i4>
      </vt:variant>
      <vt:variant>
        <vt:lpstr>Titres des diapositives</vt:lpstr>
      </vt:variant>
      <vt:variant>
        <vt:i4>33</vt:i4>
      </vt:variant>
    </vt:vector>
  </HeadingPairs>
  <TitlesOfParts>
    <vt:vector size="34" baseType="lpstr">
      <vt:lpstr>Solstice</vt:lpstr>
      <vt:lpstr>      Contract Law and Liability  Course 5 Contractual Liability  Issam TOUALBI Professor at the Faculty of Law of the University of Algiers I Lawyer at the Algiers Bar </vt:lpstr>
      <vt:lpstr>Syllabus of the Module Contracts and Liability </vt:lpstr>
      <vt:lpstr>What is Tort liability?   </vt:lpstr>
      <vt:lpstr>Présentation PowerPoint</vt:lpstr>
      <vt:lpstr>Présentation PowerPoint</vt:lpstr>
      <vt:lpstr>There are two regimes of facts that  give rise to liability.  :  </vt:lpstr>
      <vt:lpstr>A. The common regime  of liability: fault</vt:lpstr>
      <vt:lpstr>The fault theory</vt:lpstr>
      <vt:lpstr>The event giving rise to liability  may be:</vt:lpstr>
      <vt:lpstr>a. The personal fact</vt:lpstr>
      <vt:lpstr>b. The actions of others</vt:lpstr>
      <vt:lpstr>c. The fact of a thing</vt:lpstr>
      <vt:lpstr> B. Special liability regimes </vt:lpstr>
      <vt:lpstr>What do we mean  by "special liability regimes"?</vt:lpstr>
      <vt:lpstr>Présentation PowerPoint</vt:lpstr>
      <vt:lpstr>Présentation PowerPoint</vt:lpstr>
      <vt:lpstr>What is the basis of the theory of no-fault liability?</vt:lpstr>
      <vt:lpstr>Présentation PowerPoint</vt:lpstr>
      <vt:lpstr>Présentation PowerPoint</vt:lpstr>
      <vt:lpstr>When did the Algerian legislature adopt the theory of liability based on risk?  </vt:lpstr>
      <vt:lpstr>Présentation PowerPoint</vt:lpstr>
      <vt:lpstr>Présentation PowerPoint</vt:lpstr>
      <vt:lpstr>In which specific cases does the principle of liability without fault systematically apply?  </vt:lpstr>
      <vt:lpstr>Many liability regimes are dependent on the concept of liability without fault:</vt:lpstr>
      <vt:lpstr>3. Exemptions from tort liability  </vt:lpstr>
      <vt:lpstr>What are the cases of exemption  from liability?  </vt:lpstr>
      <vt:lpstr>Présentation PowerPoint</vt:lpstr>
      <vt:lpstr>Présentation PowerPoint</vt:lpstr>
      <vt:lpstr>a. The case of force majeure  </vt:lpstr>
      <vt:lpstr>b. The fault of a third party  </vt:lpstr>
      <vt:lpstr>b. The fault of a third party  </vt:lpstr>
      <vt:lpstr>c. The victim's fault  </vt:lpstr>
      <vt:lpstr>Sources</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Cours 2.   Les sources  du droit de l’entreprise</dc:title>
  <dc:creator>profil</dc:creator>
  <cp:lastModifiedBy>pc</cp:lastModifiedBy>
  <cp:revision>344</cp:revision>
  <dcterms:created xsi:type="dcterms:W3CDTF">2021-10-08T13:20:27Z</dcterms:created>
  <dcterms:modified xsi:type="dcterms:W3CDTF">2026-01-04T01:32:43Z</dcterms:modified>
</cp:coreProperties>
</file>