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006" r:id="rId2"/>
    <p:sldId id="1007" r:id="rId3"/>
    <p:sldId id="992" r:id="rId4"/>
    <p:sldId id="1008" r:id="rId5"/>
    <p:sldId id="794" r:id="rId6"/>
    <p:sldId id="1011" r:id="rId7"/>
    <p:sldId id="796" r:id="rId8"/>
    <p:sldId id="797" r:id="rId9"/>
    <p:sldId id="798" r:id="rId10"/>
    <p:sldId id="1012" r:id="rId11"/>
    <p:sldId id="800" r:id="rId12"/>
    <p:sldId id="801" r:id="rId13"/>
    <p:sldId id="802" r:id="rId14"/>
    <p:sldId id="803" r:id="rId15"/>
    <p:sldId id="1009" r:id="rId16"/>
    <p:sldId id="1010" r:id="rId17"/>
    <p:sldId id="804" r:id="rId18"/>
    <p:sldId id="1013" r:id="rId19"/>
    <p:sldId id="1014" r:id="rId20"/>
    <p:sldId id="1015" r:id="rId21"/>
    <p:sldId id="1016" r:id="rId22"/>
    <p:sldId id="1017" r:id="rId23"/>
    <p:sldId id="824" r:id="rId24"/>
    <p:sldId id="1021" r:id="rId25"/>
    <p:sldId id="825" r:id="rId26"/>
    <p:sldId id="826" r:id="rId27"/>
    <p:sldId id="1022" r:id="rId28"/>
    <p:sldId id="827" r:id="rId29"/>
    <p:sldId id="828" r:id="rId30"/>
    <p:sldId id="829" r:id="rId31"/>
    <p:sldId id="1018" r:id="rId32"/>
    <p:sldId id="1019" r:id="rId33"/>
    <p:sldId id="1020" r:id="rId3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432" autoAdjust="0"/>
    <p:restoredTop sz="94660"/>
  </p:normalViewPr>
  <p:slideViewPr>
    <p:cSldViewPr>
      <p:cViewPr>
        <p:scale>
          <a:sx n="70" d="100"/>
          <a:sy n="70" d="100"/>
        </p:scale>
        <p:origin x="-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01/12/2025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llage-justice.com/articles/faux-ecriture-publique,38469.html" TargetMode="External"/><Relationship Id="rId2" Type="http://schemas.openxmlformats.org/officeDocument/2006/relationships/hyperlink" Target="https://www.village-justice.com/articles/delit-detournement-fonds-publics,37906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uv.isfad-gn.org/universitaire/1_SJPEG/01_Science%20Juridique/004_Droit%20des%20affaires/droitpenaldesaffairesresume-pol-130808125601-phpapp02.pdf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331640" y="3501008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en-US" sz="5000" dirty="0">
                <a:solidFill>
                  <a:schemeClr val="accent1"/>
                </a:solidFill>
              </a:rPr>
              <a:t>Contract Law and Liability</a:t>
            </a:r>
            <a:br>
              <a:rPr lang="en-US" sz="5000" dirty="0">
                <a:solidFill>
                  <a:schemeClr val="accent1"/>
                </a:solidFill>
              </a:rPr>
            </a:br>
            <a:r>
              <a:rPr lang="en-US" sz="5000" dirty="0" smtClean="0">
                <a:solidFill>
                  <a:schemeClr val="accent1"/>
                </a:solidFill>
              </a:rPr>
              <a:t/>
            </a:r>
            <a:br>
              <a:rPr lang="en-US" sz="5000" dirty="0" smtClean="0">
                <a:solidFill>
                  <a:schemeClr val="accent1"/>
                </a:solidFill>
              </a:rPr>
            </a:br>
            <a:r>
              <a:rPr lang="fr-FR" sz="4000" dirty="0" smtClean="0">
                <a:solidFill>
                  <a:schemeClr val="accent2">
                    <a:lumMod val="75000"/>
                  </a:schemeClr>
                </a:solidFill>
              </a:rPr>
              <a:t>Course 7</a:t>
            </a:r>
            <a:r>
              <a:rPr lang="fr-FR" sz="40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4400" dirty="0" err="1" smtClean="0"/>
              <a:t>Criminal</a:t>
            </a:r>
            <a:r>
              <a:rPr lang="fr-FR" sz="4400" dirty="0" smtClean="0"/>
              <a:t> </a:t>
            </a:r>
            <a:r>
              <a:rPr lang="fr-FR" sz="4400" dirty="0" err="1" smtClean="0"/>
              <a:t>Liability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300" dirty="0" err="1" smtClean="0"/>
              <a:t>Issam</a:t>
            </a:r>
            <a:r>
              <a:rPr lang="en-US" sz="3300" dirty="0" smtClean="0"/>
              <a:t> </a:t>
            </a:r>
            <a:r>
              <a:rPr lang="en-US" sz="3300" dirty="0" err="1"/>
              <a:t>TOUALBI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2200" dirty="0"/>
              <a:t>Professor at the Faculty of Law of the University of Algiers I</a:t>
            </a:r>
            <a:br>
              <a:rPr lang="en-US" sz="2200" dirty="0"/>
            </a:br>
            <a:r>
              <a:rPr lang="en-US" sz="2200" dirty="0"/>
              <a:t>Lawyer at the Algiers Bar</a:t>
            </a:r>
            <a:br>
              <a:rPr lang="en-US" sz="2200" dirty="0"/>
            </a:b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686435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642918"/>
            <a:ext cx="7643192" cy="536437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Etymologically</a:t>
            </a:r>
            <a:r>
              <a:rPr lang="en-US" dirty="0"/>
              <a:t>, the Latin word </a:t>
            </a:r>
            <a:r>
              <a:rPr lang="en-US" i="1" dirty="0" err="1" smtClean="0">
                <a:solidFill>
                  <a:schemeClr val="accent2">
                    <a:lumMod val="75000"/>
                  </a:schemeClr>
                </a:solidFill>
              </a:rPr>
              <a:t>poena</a:t>
            </a:r>
            <a:r>
              <a:rPr lang="en-US" dirty="0" smtClean="0"/>
              <a:t> refers </a:t>
            </a:r>
            <a:r>
              <a:rPr lang="en-US" dirty="0"/>
              <a:t>to "p</a:t>
            </a:r>
            <a:r>
              <a:rPr lang="en-US" dirty="0">
                <a:solidFill>
                  <a:srgbClr val="0070C0"/>
                </a:solidFill>
              </a:rPr>
              <a:t>u</a:t>
            </a:r>
            <a:r>
              <a:rPr lang="en-US" dirty="0"/>
              <a:t>nishment."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Legally</a:t>
            </a:r>
            <a:r>
              <a:rPr lang="en-US" dirty="0"/>
              <a:t>, a criminal sanction is a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sentence</a:t>
            </a:r>
            <a:r>
              <a:rPr lang="en-US" dirty="0"/>
              <a:t> imposed on someone by a criminal court for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an offense </a:t>
            </a:r>
            <a:r>
              <a:rPr lang="en-US" dirty="0"/>
              <a:t>under the P</a:t>
            </a:r>
            <a:r>
              <a:rPr lang="en-US" u="sng" dirty="0"/>
              <a:t>e</a:t>
            </a:r>
            <a:r>
              <a:rPr lang="en-US" dirty="0"/>
              <a:t>nal Code. </a:t>
            </a:r>
            <a:endParaRPr lang="en-US" dirty="0" smtClean="0"/>
          </a:p>
          <a:p>
            <a:pPr algn="just"/>
            <a:endParaRPr lang="en-US" dirty="0"/>
          </a:p>
          <a:p>
            <a:pPr marL="82296" indent="0" algn="just">
              <a:buNone/>
            </a:pPr>
            <a:r>
              <a:rPr lang="en-US" dirty="0" smtClean="0"/>
              <a:t>==) The </a:t>
            </a:r>
            <a:r>
              <a:rPr lang="en-US" dirty="0"/>
              <a:t>purpose of punishment is </a:t>
            </a:r>
            <a:r>
              <a:rPr lang="en-US" dirty="0" smtClean="0"/>
              <a:t>to: </a:t>
            </a:r>
          </a:p>
          <a:p>
            <a:pPr marL="719138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repress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transgr</a:t>
            </a:r>
            <a:r>
              <a:rPr lang="en-US" dirty="0" smtClean="0">
                <a:solidFill>
                  <a:srgbClr val="00B050"/>
                </a:solidFill>
              </a:rPr>
              <a:t>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ssion;</a:t>
            </a:r>
            <a:r>
              <a:rPr lang="en-US" dirty="0" smtClean="0"/>
              <a:t> </a:t>
            </a:r>
          </a:p>
          <a:p>
            <a:pPr marL="719138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compensate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soc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ety</a:t>
            </a:r>
            <a:r>
              <a:rPr lang="en-US" dirty="0"/>
              <a:t> through the State.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912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171449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forms </a:t>
            </a:r>
            <a:r>
              <a:rPr lang="en-US" dirty="0"/>
              <a:t>can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criminal </a:t>
            </a:r>
            <a:r>
              <a:rPr lang="en-US" dirty="0"/>
              <a:t>sanctions take?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A criminal penalty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take several forms: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Initial penalties: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081088" indent="-282575">
              <a:buFont typeface="Courier New" pitchFamily="49" charset="0"/>
              <a:buChar char="o"/>
            </a:pPr>
            <a:r>
              <a:rPr lang="en-US" dirty="0" smtClean="0"/>
              <a:t>fine</a:t>
            </a:r>
            <a:r>
              <a:rPr lang="en-US" dirty="0"/>
              <a:t>, </a:t>
            </a:r>
            <a:endParaRPr lang="en-US" dirty="0" smtClean="0"/>
          </a:p>
          <a:p>
            <a:pPr marL="1081088" indent="-282575">
              <a:buFont typeface="Courier New" pitchFamily="49" charset="0"/>
              <a:buChar char="o"/>
            </a:pPr>
            <a:r>
              <a:rPr lang="en-US" dirty="0" smtClean="0"/>
              <a:t>imprisonment</a:t>
            </a:r>
            <a:r>
              <a:rPr lang="en-US" dirty="0"/>
              <a:t>, </a:t>
            </a:r>
            <a:endParaRPr lang="en-US" dirty="0" smtClean="0"/>
          </a:p>
          <a:p>
            <a:pPr marL="1081088" indent="-282575">
              <a:buFont typeface="Courier New" pitchFamily="49" charset="0"/>
              <a:buChar char="o"/>
            </a:pPr>
            <a:r>
              <a:rPr lang="en-US" dirty="0" smtClean="0"/>
              <a:t>community </a:t>
            </a:r>
            <a:r>
              <a:rPr lang="en-US" dirty="0"/>
              <a:t>service,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Additional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penalties: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081088" indent="-282575">
              <a:buFont typeface="Courier New" pitchFamily="49" charset="0"/>
              <a:buChar char="o"/>
            </a:pPr>
            <a:r>
              <a:rPr lang="en-US" dirty="0" smtClean="0"/>
              <a:t>prohibition </a:t>
            </a:r>
            <a:r>
              <a:rPr lang="en-US" dirty="0"/>
              <a:t>from engaging in economic activity, </a:t>
            </a:r>
            <a:endParaRPr lang="en-US" dirty="0" smtClean="0"/>
          </a:p>
          <a:p>
            <a:pPr marL="1081088" indent="-282575">
              <a:buFont typeface="Courier New" pitchFamily="49" charset="0"/>
              <a:buChar char="o"/>
            </a:pPr>
            <a:r>
              <a:rPr lang="en-US" dirty="0" smtClean="0"/>
              <a:t>loss </a:t>
            </a:r>
            <a:r>
              <a:rPr lang="en-US" dirty="0"/>
              <a:t>of civic rights, </a:t>
            </a:r>
            <a:endParaRPr lang="en-US" dirty="0" smtClean="0"/>
          </a:p>
          <a:p>
            <a:pPr marL="1081088" indent="-282575">
              <a:buFont typeface="Courier New" pitchFamily="49" charset="0"/>
              <a:buChar char="o"/>
            </a:pPr>
            <a:r>
              <a:rPr lang="en-US" dirty="0" smtClean="0"/>
              <a:t>confiscation</a:t>
            </a:r>
            <a:r>
              <a:rPr lang="en-US" dirty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207167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are the gu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ding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principles </a:t>
            </a:r>
            <a:r>
              <a:rPr lang="en-US" dirty="0"/>
              <a:t>of criminal law?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331640" y="831863"/>
            <a:ext cx="7383764" cy="4525963"/>
          </a:xfrm>
        </p:spPr>
        <p:txBody>
          <a:bodyPr>
            <a:no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The principle of legality: </a:t>
            </a:r>
            <a:r>
              <a:rPr lang="en-US" sz="3000" dirty="0"/>
              <a:t>no punishment without a law; </a:t>
            </a:r>
            <a:endParaRPr lang="en-US" sz="3000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principle of individual responsibility: </a:t>
            </a:r>
            <a:r>
              <a:rPr lang="en-US" sz="3000" dirty="0"/>
              <a:t>no one can be punished for the actions of another; </a:t>
            </a:r>
            <a:endParaRPr lang="en-US" sz="3000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principle of presumption of innocence: </a:t>
            </a:r>
            <a:r>
              <a:rPr lang="en-US" sz="3000" dirty="0"/>
              <a:t>no one is guilty until proven guilty; </a:t>
            </a:r>
            <a:endParaRPr lang="en-US" sz="3000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principle of the right to a defense </a:t>
            </a:r>
            <a:r>
              <a:rPr lang="en-US" sz="3000" dirty="0"/>
              <a:t>and a fair trial.</a:t>
            </a:r>
            <a:endParaRPr lang="fr-FR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907704" y="1785934"/>
            <a:ext cx="6821930" cy="1143000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criminal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liability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smtClean="0"/>
              <a:t>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017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/>
          <a:lstStyle/>
          <a:p>
            <a:pPr marL="365125" indent="-6350" algn="just"/>
            <a:r>
              <a:rPr lang="en-US" dirty="0"/>
              <a:t>Criminal liability refers to the obligation to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answer for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criminal offenses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committed </a:t>
            </a:r>
            <a:r>
              <a:rPr lang="en-US" dirty="0"/>
              <a:t>and to suffer the penalty prescr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bed by law. </a:t>
            </a:r>
            <a:endParaRPr lang="en-US" dirty="0" smtClean="0"/>
          </a:p>
          <a:p>
            <a:pPr marL="365125" indent="-6350" algn="just"/>
            <a:endParaRPr lang="en-US" dirty="0"/>
          </a:p>
          <a:p>
            <a:pPr marL="365125" indent="-6350" algn="just"/>
            <a:r>
              <a:rPr lang="en-US" dirty="0" smtClean="0"/>
              <a:t>It </a:t>
            </a:r>
            <a:r>
              <a:rPr lang="en-US" dirty="0"/>
              <a:t>impl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es r</a:t>
            </a:r>
            <a:r>
              <a:rPr lang="en-US" u="sng" dirty="0"/>
              <a:t>e</a:t>
            </a:r>
            <a:r>
              <a:rPr lang="en-US" dirty="0"/>
              <a:t>course by the State against a disturbance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public order.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1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164305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is the difference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between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civil </a:t>
            </a:r>
            <a:r>
              <a:rPr lang="en-US" dirty="0"/>
              <a:t>and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criminal liability</a:t>
            </a:r>
            <a:r>
              <a:rPr lang="en-US" dirty="0"/>
              <a:t>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There are four </a:t>
            </a:r>
            <a:r>
              <a:rPr lang="en-US" dirty="0" smtClean="0"/>
              <a:t>differences </a:t>
            </a:r>
            <a:r>
              <a:rPr lang="en-US" dirty="0"/>
              <a:t>between civil and criminal liability: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fr-FR" dirty="0"/>
          </a:p>
          <a:p>
            <a:pPr marL="1262063" indent="-282575"/>
            <a:r>
              <a:rPr lang="en-US" dirty="0"/>
              <a:t>The </a:t>
            </a:r>
            <a:r>
              <a:rPr lang="en-US" dirty="0" smtClean="0"/>
              <a:t>definition,</a:t>
            </a:r>
          </a:p>
          <a:p>
            <a:pPr marL="1262063" indent="-282575"/>
            <a:r>
              <a:rPr lang="en-US" dirty="0" smtClean="0"/>
              <a:t>The </a:t>
            </a:r>
            <a:r>
              <a:rPr lang="en-US" dirty="0"/>
              <a:t>purpose, </a:t>
            </a:r>
            <a:endParaRPr lang="en-US" dirty="0" smtClean="0"/>
          </a:p>
          <a:p>
            <a:pPr marL="1262063" indent="-282575"/>
            <a:r>
              <a:rPr lang="en-US" dirty="0" smtClean="0"/>
              <a:t>The </a:t>
            </a:r>
            <a:r>
              <a:rPr lang="en-US" dirty="0"/>
              <a:t>application, </a:t>
            </a:r>
            <a:endParaRPr lang="en-US" dirty="0" smtClean="0"/>
          </a:p>
          <a:p>
            <a:pPr marL="1262063" indent="-282575"/>
            <a:r>
              <a:rPr lang="en-US" dirty="0" smtClean="0"/>
              <a:t>The </a:t>
            </a:r>
            <a:r>
              <a:rPr lang="en-US" dirty="0"/>
              <a:t>in</a:t>
            </a:r>
            <a:r>
              <a:rPr lang="en-US" u="sng" dirty="0"/>
              <a:t>s</a:t>
            </a:r>
            <a:r>
              <a:rPr lang="en-US" dirty="0"/>
              <a:t>urance.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749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428604"/>
            <a:ext cx="7787208" cy="6429396"/>
          </a:xfrm>
        </p:spPr>
        <p:txBody>
          <a:bodyPr>
            <a:normAutofit/>
          </a:bodyPr>
          <a:lstStyle/>
          <a:p>
            <a:pPr marL="82296" indent="0" algn="r">
              <a:buNone/>
            </a:pPr>
            <a:r>
              <a:rPr lang="en-US" sz="3500" dirty="0" smtClean="0">
                <a:solidFill>
                  <a:schemeClr val="accent2">
                    <a:lumMod val="75000"/>
                  </a:schemeClr>
                </a:solidFill>
              </a:rPr>
              <a:t>Difference 1.</a:t>
            </a:r>
          </a:p>
          <a:p>
            <a:pPr marL="82296" indent="0" algn="r">
              <a:buNone/>
            </a:pPr>
            <a:r>
              <a:rPr lang="en-US" sz="3500" dirty="0" smtClean="0">
                <a:solidFill>
                  <a:schemeClr val="accent2">
                    <a:lumMod val="75000"/>
                  </a:schemeClr>
                </a:solidFill>
              </a:rPr>
              <a:t>The definition</a:t>
            </a:r>
          </a:p>
          <a:p>
            <a:pPr marL="82296" indent="0" algn="just">
              <a:buNone/>
            </a:pPr>
            <a:endParaRPr lang="en-US" sz="1800" dirty="0" smtClean="0"/>
          </a:p>
          <a:p>
            <a:pPr marL="82296" indent="0" algn="just">
              <a:buNone/>
            </a:pPr>
            <a:endParaRPr lang="en-US" sz="1800" dirty="0"/>
          </a:p>
          <a:p>
            <a:pPr algn="just"/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Civil liability: </a:t>
            </a:r>
            <a:r>
              <a:rPr lang="en-US" sz="3000" dirty="0"/>
              <a:t>is the obligation to answer for damages caused to others. </a:t>
            </a:r>
          </a:p>
          <a:p>
            <a:pPr marL="82296" indent="0" algn="just">
              <a:buNone/>
            </a:pPr>
            <a:endParaRPr lang="en-US" sz="3000" dirty="0" smtClean="0"/>
          </a:p>
          <a:p>
            <a:pPr algn="just"/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Criminal liability: </a:t>
            </a:r>
            <a:r>
              <a:rPr lang="en-US" sz="3000" dirty="0"/>
              <a:t>is the obligation to answer for personal offenses against the law.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28406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92088" y="1340768"/>
            <a:ext cx="9036496" cy="468397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b="1" dirty="0" smtClean="0"/>
              <a:t>Semester </a:t>
            </a:r>
            <a:r>
              <a:rPr lang="en-US" b="1" dirty="0"/>
              <a:t>1 –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Theory of Contract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Liability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642937" indent="0">
              <a:buNone/>
            </a:pP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1: </a:t>
            </a:r>
            <a:r>
              <a:rPr lang="en-US" dirty="0"/>
              <a:t>Introduction to Contract Law</a:t>
            </a:r>
            <a:endParaRPr lang="fr-FR" dirty="0"/>
          </a:p>
          <a:p>
            <a:pPr marL="898525" indent="-255588"/>
            <a:r>
              <a:rPr lang="en-US" b="1" dirty="0"/>
              <a:t>Course 2: </a:t>
            </a:r>
            <a:r>
              <a:rPr lang="en-US" dirty="0"/>
              <a:t>The Concept of Contract</a:t>
            </a:r>
            <a:endParaRPr lang="fr-FR" dirty="0"/>
          </a:p>
          <a:p>
            <a:pPr marL="898525" indent="-255588"/>
            <a:r>
              <a:rPr lang="en-US" b="1" dirty="0"/>
              <a:t>Course 3: </a:t>
            </a:r>
            <a:r>
              <a:rPr lang="en-US" dirty="0"/>
              <a:t>Form</a:t>
            </a:r>
            <a:r>
              <a:rPr lang="en-US" u="sng" dirty="0"/>
              <a:t>a</a:t>
            </a:r>
            <a:r>
              <a:rPr lang="en-US" dirty="0"/>
              <a:t>tion of the Contract</a:t>
            </a:r>
            <a:endParaRPr lang="fr-FR" dirty="0"/>
          </a:p>
          <a:p>
            <a:pPr marL="898525" indent="-255588"/>
            <a:r>
              <a:rPr lang="en-US" b="1" dirty="0"/>
              <a:t>Course 4: </a:t>
            </a:r>
            <a:r>
              <a:rPr lang="en-US" dirty="0" smtClean="0"/>
              <a:t>Proof </a:t>
            </a:r>
            <a:r>
              <a:rPr lang="en-US" dirty="0"/>
              <a:t>of Contracts</a:t>
            </a:r>
            <a:endParaRPr lang="fr-FR" dirty="0"/>
          </a:p>
          <a:p>
            <a:pPr marL="898525" indent="-255588"/>
            <a:r>
              <a:rPr lang="en-US" b="1" dirty="0"/>
              <a:t>Course 5: </a:t>
            </a:r>
            <a:r>
              <a:rPr lang="en-US" dirty="0"/>
              <a:t>Contractual Liability</a:t>
            </a:r>
            <a:endParaRPr lang="fr-FR" dirty="0"/>
          </a:p>
          <a:p>
            <a:pPr marL="898525" indent="-255588"/>
            <a:r>
              <a:rPr lang="en-US" b="1" dirty="0"/>
              <a:t>Course 6: </a:t>
            </a:r>
            <a:r>
              <a:rPr lang="en-US" dirty="0"/>
              <a:t>Tor</a:t>
            </a:r>
            <a:r>
              <a:rPr lang="en-US" u="sng" dirty="0">
                <a:solidFill>
                  <a:schemeClr val="accent6"/>
                </a:solidFill>
              </a:rPr>
              <a:t>t</a:t>
            </a:r>
            <a:r>
              <a:rPr lang="en-US" dirty="0"/>
              <a:t>ious </a:t>
            </a:r>
            <a:r>
              <a:rPr lang="en-US" dirty="0" smtClean="0"/>
              <a:t>Liability</a:t>
            </a: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7: </a:t>
            </a:r>
            <a:r>
              <a:rPr lang="fr-FR" dirty="0" err="1" smtClean="0">
                <a:solidFill>
                  <a:srgbClr val="00B0F0"/>
                </a:solidFill>
              </a:rPr>
              <a:t>Criminal</a:t>
            </a:r>
            <a:r>
              <a:rPr lang="fr-FR" dirty="0" smtClean="0">
                <a:solidFill>
                  <a:srgbClr val="00B0F0"/>
                </a:solidFill>
              </a:rPr>
              <a:t> </a:t>
            </a:r>
            <a:r>
              <a:rPr lang="fr-FR" dirty="0" err="1" smtClean="0">
                <a:solidFill>
                  <a:srgbClr val="00B0F0"/>
                </a:solidFill>
              </a:rPr>
              <a:t>Liability</a:t>
            </a:r>
            <a:endParaRPr lang="fr-FR" dirty="0" smtClean="0">
              <a:solidFill>
                <a:srgbClr val="00B0F0"/>
              </a:solidFill>
            </a:endParaRP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8: </a:t>
            </a:r>
            <a:r>
              <a:rPr lang="en-US" dirty="0" smtClean="0"/>
              <a:t>Professional Liability</a:t>
            </a:r>
            <a:endParaRPr lang="fr-FR" dirty="0"/>
          </a:p>
          <a:p>
            <a:pPr marL="898525" indent="-255588"/>
            <a:r>
              <a:rPr lang="en-US" b="1" dirty="0"/>
              <a:t>Course 9: </a:t>
            </a:r>
            <a:r>
              <a:rPr lang="en-US" dirty="0"/>
              <a:t>Amicable Settlement of Contractual Disputes</a:t>
            </a:r>
            <a:endParaRPr lang="fr-FR" dirty="0"/>
          </a:p>
          <a:p>
            <a:pPr marL="898525" indent="-255588"/>
            <a:r>
              <a:rPr lang="en-US" b="1" dirty="0"/>
              <a:t>Course 10: </a:t>
            </a:r>
            <a:r>
              <a:rPr lang="en-US" dirty="0"/>
              <a:t>Judicial Settlement of Contractual </a:t>
            </a:r>
            <a:r>
              <a:rPr lang="en-US" dirty="0" smtClean="0"/>
              <a:t>Disputes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Syllabus of the Module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Contracts and Liability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164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428604"/>
            <a:ext cx="7787208" cy="6429396"/>
          </a:xfrm>
        </p:spPr>
        <p:txBody>
          <a:bodyPr>
            <a:normAutofit/>
          </a:bodyPr>
          <a:lstStyle/>
          <a:p>
            <a:pPr marL="82296" indent="0" algn="r">
              <a:buNone/>
            </a:pPr>
            <a:r>
              <a:rPr lang="en-US" sz="3500" dirty="0" smtClean="0">
                <a:solidFill>
                  <a:schemeClr val="accent2">
                    <a:lumMod val="75000"/>
                  </a:schemeClr>
                </a:solidFill>
              </a:rPr>
              <a:t>Difference 2.</a:t>
            </a:r>
          </a:p>
          <a:p>
            <a:pPr marL="82296" indent="0" algn="r">
              <a:buNone/>
            </a:pPr>
            <a:r>
              <a:rPr lang="en-US" sz="3500" dirty="0" smtClean="0">
                <a:solidFill>
                  <a:schemeClr val="accent2">
                    <a:lumMod val="75000"/>
                  </a:schemeClr>
                </a:solidFill>
              </a:rPr>
              <a:t>The purpose</a:t>
            </a:r>
          </a:p>
          <a:p>
            <a:pPr marL="82296" indent="0" algn="just">
              <a:buNone/>
            </a:pPr>
            <a:endParaRPr lang="en-US" sz="1800" dirty="0" smtClean="0"/>
          </a:p>
          <a:p>
            <a:pPr marL="82296" indent="0" algn="just">
              <a:buNone/>
            </a:pPr>
            <a:endParaRPr lang="en-US" sz="1800" dirty="0"/>
          </a:p>
          <a:p>
            <a:pPr algn="just"/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Civil liability:</a:t>
            </a:r>
            <a:r>
              <a:rPr lang="en-US" sz="3000" dirty="0" smtClean="0"/>
              <a:t> </a:t>
            </a:r>
            <a:r>
              <a:rPr lang="en-US" sz="3000" dirty="0"/>
              <a:t>aims to compensate the victim for the harm suffered. </a:t>
            </a:r>
            <a:endParaRPr lang="en-US" sz="3000" dirty="0" smtClean="0"/>
          </a:p>
          <a:p>
            <a:pPr algn="just"/>
            <a:endParaRPr lang="en-US" sz="3000" dirty="0" smtClean="0"/>
          </a:p>
          <a:p>
            <a:pPr algn="just"/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Criminal liability:</a:t>
            </a:r>
            <a:r>
              <a:rPr lang="en-US" sz="3000" dirty="0" smtClean="0"/>
              <a:t> </a:t>
            </a:r>
            <a:r>
              <a:rPr lang="en-US" sz="3000" dirty="0"/>
              <a:t>aims to punish behaviors considered to be breaches of public order.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375518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428604"/>
            <a:ext cx="7787208" cy="6429396"/>
          </a:xfrm>
        </p:spPr>
        <p:txBody>
          <a:bodyPr>
            <a:normAutofit/>
          </a:bodyPr>
          <a:lstStyle/>
          <a:p>
            <a:pPr marL="82296" indent="0" algn="r">
              <a:buNone/>
            </a:pPr>
            <a:r>
              <a:rPr lang="en-US" sz="3500" dirty="0" smtClean="0">
                <a:solidFill>
                  <a:schemeClr val="accent2">
                    <a:lumMod val="75000"/>
                  </a:schemeClr>
                </a:solidFill>
              </a:rPr>
              <a:t>Difference 3.</a:t>
            </a:r>
          </a:p>
          <a:p>
            <a:pPr marL="82296" indent="0" algn="r">
              <a:buNone/>
            </a:pPr>
            <a:r>
              <a:rPr lang="en-US" sz="3500" dirty="0" smtClean="0">
                <a:solidFill>
                  <a:schemeClr val="accent2">
                    <a:lumMod val="75000"/>
                  </a:schemeClr>
                </a:solidFill>
              </a:rPr>
              <a:t>The application</a:t>
            </a:r>
          </a:p>
          <a:p>
            <a:pPr marL="82296" indent="0">
              <a:buNone/>
            </a:pPr>
            <a:endParaRPr lang="en-US" sz="3600" dirty="0"/>
          </a:p>
          <a:p>
            <a:pPr algn="just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Civil liability has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a broad application: </a:t>
            </a:r>
            <a:r>
              <a:rPr lang="en-US" sz="3000" dirty="0"/>
              <a:t>it appl</a:t>
            </a:r>
            <a:r>
              <a:rPr lang="en-US" sz="3000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3000" dirty="0"/>
              <a:t>es as soon as harm is est</a:t>
            </a:r>
            <a:r>
              <a:rPr lang="en-US" sz="3000" dirty="0">
                <a:solidFill>
                  <a:srgbClr val="00B050"/>
                </a:solidFill>
              </a:rPr>
              <a:t>a</a:t>
            </a:r>
            <a:r>
              <a:rPr lang="en-US" sz="3000" dirty="0"/>
              <a:t>blished, with or without fault. </a:t>
            </a:r>
            <a:endParaRPr lang="en-US" sz="3000" dirty="0" smtClean="0"/>
          </a:p>
          <a:p>
            <a:pPr algn="just">
              <a:buFont typeface="Arial" pitchFamily="34" charset="0"/>
              <a:buChar char="•"/>
            </a:pPr>
            <a:endParaRPr lang="en-US" sz="30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Criminal liability has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a restrictive application: </a:t>
            </a:r>
            <a:r>
              <a:rPr lang="en-US" sz="3000" dirty="0"/>
              <a:t>it cannot be invoked outside of a legal text that establishes as an offense the beh</a:t>
            </a:r>
            <a:r>
              <a:rPr lang="en-US" sz="3000" u="sng" dirty="0"/>
              <a:t>a</a:t>
            </a:r>
            <a:r>
              <a:rPr lang="en-US" sz="3000" dirty="0"/>
              <a:t>vior being prosecuted.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357786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428604"/>
            <a:ext cx="7787208" cy="6429396"/>
          </a:xfrm>
        </p:spPr>
        <p:txBody>
          <a:bodyPr>
            <a:normAutofit/>
          </a:bodyPr>
          <a:lstStyle/>
          <a:p>
            <a:pPr marL="82296" indent="0" algn="r">
              <a:buNone/>
            </a:pPr>
            <a:r>
              <a:rPr lang="en-US" sz="3500" smtClean="0">
                <a:solidFill>
                  <a:schemeClr val="accent2">
                    <a:lumMod val="75000"/>
                  </a:schemeClr>
                </a:solidFill>
              </a:rPr>
              <a:t>Difference 4.</a:t>
            </a:r>
            <a:endParaRPr lang="en-US" sz="35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2296" indent="0" algn="r">
              <a:buNone/>
            </a:pPr>
            <a:r>
              <a:rPr lang="en-US" sz="3500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Insurance</a:t>
            </a:r>
          </a:p>
          <a:p>
            <a:pPr algn="just"/>
            <a:endParaRPr lang="en-US" sz="3000" dirty="0" smtClean="0"/>
          </a:p>
          <a:p>
            <a:pPr algn="just"/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Civil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liability insurance can be </a:t>
            </a: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purchased: </a:t>
            </a:r>
            <a:r>
              <a:rPr lang="en-US" sz="3000" dirty="0"/>
              <a:t>to ensure better compensation for victims and to protect the personal assets of the convicted person. </a:t>
            </a:r>
            <a:endParaRPr lang="en-US" sz="3000" dirty="0" smtClean="0"/>
          </a:p>
          <a:p>
            <a:pPr algn="just"/>
            <a:endParaRPr lang="en-US" sz="1500" dirty="0" smtClean="0"/>
          </a:p>
          <a:p>
            <a:pPr algn="just"/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Criminal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liability insurance does not cover criminal </a:t>
            </a: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offenses</a:t>
            </a:r>
            <a:r>
              <a:rPr lang="en-US" sz="3000" dirty="0" smtClean="0"/>
              <a:t>: </a:t>
            </a:r>
            <a:r>
              <a:rPr lang="en-US" sz="3000" dirty="0"/>
              <a:t>as it is not possible to protect oneself against one's own legal infractions.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111180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42910" y="157162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Is the company, as a legal entity, criminally liable?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331640" y="642918"/>
            <a:ext cx="7355160" cy="5364373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3500" dirty="0"/>
              <a:t>"A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legal entity</a:t>
            </a:r>
            <a:r>
              <a:rPr lang="en-US" sz="3500" dirty="0"/>
              <a:t>, excluding the State, local authorities and public legal entities, is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criminally liable</a:t>
            </a:r>
            <a:r>
              <a:rPr lang="en-US" sz="3500" dirty="0"/>
              <a:t>, where prov</a:t>
            </a:r>
            <a:r>
              <a:rPr lang="en-US" sz="35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500" dirty="0"/>
              <a:t>ded for by law, for offenses committed on its behalf by its bodies or legal representatives." (art. 51 </a:t>
            </a:r>
            <a:r>
              <a:rPr lang="en-US" sz="3500" dirty="0" err="1" smtClean="0"/>
              <a:t>bis</a:t>
            </a:r>
            <a:r>
              <a:rPr lang="en-US" sz="3600" dirty="0"/>
              <a:t> of the Criminal Code</a:t>
            </a:r>
            <a:r>
              <a:rPr lang="en-US" sz="3500" dirty="0" smtClean="0"/>
              <a:t>)</a:t>
            </a:r>
            <a:endParaRPr lang="en-US" sz="3500" dirty="0"/>
          </a:p>
          <a:p>
            <a:pPr marL="82296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04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642918"/>
            <a:ext cx="7499176" cy="5364373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3600" dirty="0"/>
              <a:t>"A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legal entity </a:t>
            </a:r>
            <a:r>
              <a:rPr lang="en-US" sz="3600" dirty="0"/>
              <a:t>may be held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criminally liable,</a:t>
            </a:r>
            <a:r>
              <a:rPr lang="en-US" sz="3600" dirty="0"/>
              <a:t> under the conditions set forth in Article 51 </a:t>
            </a:r>
            <a:r>
              <a:rPr lang="en-US" sz="3600" dirty="0" err="1"/>
              <a:t>bis</a:t>
            </a:r>
            <a:r>
              <a:rPr lang="en-US" sz="3600" dirty="0"/>
              <a:t> of this law, for the offences def</a:t>
            </a:r>
            <a:r>
              <a:rPr lang="en-US" sz="36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600" dirty="0"/>
              <a:t>ned in this chapter." (Art. 96 </a:t>
            </a:r>
            <a:r>
              <a:rPr lang="en-US" sz="3600" dirty="0" err="1"/>
              <a:t>bis</a:t>
            </a:r>
            <a:r>
              <a:rPr lang="en-US" sz="3600" dirty="0"/>
              <a:t> of the Criminal Code)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91680" y="2000240"/>
            <a:ext cx="6895078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What criminal penalties are applicable to legal entities?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836712"/>
            <a:ext cx="7526640" cy="6143668"/>
          </a:xfrm>
        </p:spPr>
        <p:txBody>
          <a:bodyPr>
            <a:normAutofit/>
          </a:bodyPr>
          <a:lstStyle/>
          <a:p>
            <a:pPr marL="365125" indent="-6350" algn="just">
              <a:buNone/>
            </a:pPr>
            <a:r>
              <a:rPr lang="en-US" dirty="0"/>
              <a:t>"A legal entity </a:t>
            </a:r>
            <a:r>
              <a:rPr lang="en-US" dirty="0" smtClean="0"/>
              <a:t>[…] It </a:t>
            </a:r>
            <a:r>
              <a:rPr lang="en-US" dirty="0"/>
              <a:t>is liable to a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fine equal to five (5) </a:t>
            </a:r>
            <a:r>
              <a:rPr lang="en-US" dirty="0"/>
              <a:t>times the maximum </a:t>
            </a:r>
            <a:r>
              <a:rPr lang="en-US" dirty="0" smtClean="0"/>
              <a:t>amend stipulated </a:t>
            </a:r>
            <a:r>
              <a:rPr lang="en-US" dirty="0"/>
              <a:t>in Article 177 of this law for a natural person. It is also liable to one or more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following penalties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85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285728"/>
            <a:ext cx="7742664" cy="6143668"/>
          </a:xfrm>
        </p:spPr>
        <p:txBody>
          <a:bodyPr>
            <a:normAutofit/>
          </a:bodyPr>
          <a:lstStyle/>
          <a:p>
            <a:pPr marL="365125" indent="-6350" algn="just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800" dirty="0"/>
              <a:t>1 - Confiscation of the item used to commit the offense or the proceeds thereof. </a:t>
            </a:r>
            <a:endParaRPr lang="en-US" sz="2800" dirty="0" smtClean="0"/>
          </a:p>
          <a:p>
            <a:pPr marL="365125" indent="-6350" algn="just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800" dirty="0" smtClean="0"/>
              <a:t>2 –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A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five (5) year ban on directly or indirectly engaging in the activity </a:t>
            </a:r>
            <a:r>
              <a:rPr lang="en-US" sz="2800" dirty="0"/>
              <a:t>during or in connection with the activity from which the offense was committed; </a:t>
            </a:r>
            <a:endParaRPr lang="en-US" sz="2800" dirty="0" smtClean="0"/>
          </a:p>
          <a:p>
            <a:pPr marL="365125" indent="-6350" algn="just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800" dirty="0" smtClean="0"/>
              <a:t>3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Exclusion from public procurement </a:t>
            </a:r>
            <a:r>
              <a:rPr lang="en-US" sz="2800" dirty="0"/>
              <a:t>contracts for a period of five (5) years; </a:t>
            </a:r>
            <a:endParaRPr lang="en-US" sz="2800" dirty="0" smtClean="0"/>
          </a:p>
          <a:p>
            <a:pPr marL="365125" indent="-6350" algn="just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800" dirty="0" smtClean="0"/>
              <a:t>4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Closure of the establishment </a:t>
            </a:r>
            <a:r>
              <a:rPr lang="en-US" sz="2800" dirty="0"/>
              <a:t>or one of its annexes for a period not exceeding five (5) years; </a:t>
            </a:r>
            <a:endParaRPr lang="en-US" sz="2800" dirty="0" smtClean="0"/>
          </a:p>
          <a:p>
            <a:pPr marL="365125" indent="-6350" algn="just"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800" dirty="0" smtClean="0"/>
              <a:t>5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Dissolution of the legal entity</a:t>
            </a:r>
            <a:r>
              <a:rPr lang="en-US" sz="2800" dirty="0"/>
              <a:t>. (Article 177 </a:t>
            </a:r>
            <a:r>
              <a:rPr lang="en-US" sz="2800" dirty="0" err="1"/>
              <a:t>ter</a:t>
            </a:r>
            <a:r>
              <a:rPr lang="en-US" sz="2800" dirty="0"/>
              <a:t>, Penal Code)</a:t>
            </a:r>
            <a:endParaRPr lang="fr-FR" sz="28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Does the conviction of the legal entity exempt its natural director from punishment?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79512" y="1643050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dirty="0" err="1">
                <a:effectLst/>
              </a:rPr>
              <a:t>What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is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Criminal</a:t>
            </a:r>
            <a:r>
              <a:rPr lang="fr-FR" dirty="0">
                <a:effectLst/>
              </a:rPr>
              <a:t> Law?</a:t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Penalties for management offenses are cumulative for both legal entities and natural persons.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"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criminal liability of a legal entity does not preclude that of the natural person who is the perpetrator or accomplice of the same acts." </a:t>
            </a:r>
            <a:r>
              <a:rPr lang="en-US" dirty="0"/>
              <a:t>(Art. 51 </a:t>
            </a:r>
            <a:r>
              <a:rPr lang="en-US" dirty="0" err="1"/>
              <a:t>bis</a:t>
            </a:r>
            <a:r>
              <a:rPr lang="en-US" dirty="0"/>
              <a:t> of the Criminal Code)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Références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143536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Ouvrages : </a:t>
            </a:r>
          </a:p>
          <a:p>
            <a:pPr marL="714375" indent="-255588" algn="just">
              <a:buFont typeface="Wingdings" pitchFamily="2" charset="2"/>
              <a:buChar char="§"/>
            </a:pPr>
            <a:r>
              <a:rPr lang="fr-FR" dirty="0" err="1" smtClean="0"/>
              <a:t>Guerri</a:t>
            </a:r>
            <a:r>
              <a:rPr lang="fr-FR" dirty="0" smtClean="0"/>
              <a:t> Rachid, « Le contentieux de la fraude fiscale. Aspects pratiques », </a:t>
            </a:r>
            <a:r>
              <a:rPr lang="fr-FR" i="1" dirty="0" smtClean="0"/>
              <a:t>Revue de la Cours suprême</a:t>
            </a:r>
            <a:r>
              <a:rPr lang="fr-FR" dirty="0" smtClean="0"/>
              <a:t>. </a:t>
            </a:r>
            <a:r>
              <a:rPr lang="fr-FR" i="1" dirty="0" smtClean="0"/>
              <a:t>Numéro spécial « La fraude fiscale et l’évasion douanière »,</a:t>
            </a:r>
            <a:r>
              <a:rPr lang="fr-FR" dirty="0" smtClean="0"/>
              <a:t> 13-14 novembre 2007. </a:t>
            </a:r>
          </a:p>
          <a:p>
            <a:pPr marL="714375" indent="-255588" algn="just">
              <a:buFont typeface="Wingdings" pitchFamily="2" charset="2"/>
              <a:buChar char="§"/>
            </a:pPr>
            <a:r>
              <a:rPr lang="fr-FR" dirty="0" err="1" smtClean="0"/>
              <a:t>Serir</a:t>
            </a:r>
            <a:r>
              <a:rPr lang="fr-FR" dirty="0" smtClean="0"/>
              <a:t> Mohamed Hichem, </a:t>
            </a:r>
            <a:r>
              <a:rPr lang="fr-FR" dirty="0" err="1" smtClean="0"/>
              <a:t>Yahoui</a:t>
            </a:r>
            <a:r>
              <a:rPr lang="fr-FR" dirty="0" smtClean="0"/>
              <a:t> Amine, </a:t>
            </a:r>
            <a:r>
              <a:rPr lang="fr-FR" i="1" dirty="0" smtClean="0"/>
              <a:t>La lutte contre la fraude et l’évasion fiscale,</a:t>
            </a:r>
            <a:r>
              <a:rPr lang="fr-FR" dirty="0" smtClean="0"/>
              <a:t> mémoire sous la direction de Ferrat </a:t>
            </a:r>
            <a:r>
              <a:rPr lang="fr-FR" dirty="0" err="1" smtClean="0"/>
              <a:t>Merzouk</a:t>
            </a:r>
            <a:r>
              <a:rPr lang="fr-FR" dirty="0" smtClean="0"/>
              <a:t>, Faculté des sciences économiques commerciales et des sciences de gestion, Université </a:t>
            </a:r>
            <a:r>
              <a:rPr lang="fr-FR" dirty="0" err="1" smtClean="0"/>
              <a:t>TiziOuzou</a:t>
            </a:r>
            <a:r>
              <a:rPr lang="fr-FR" dirty="0" smtClean="0"/>
              <a:t>, 2020-2021. </a:t>
            </a:r>
          </a:p>
          <a:p>
            <a:pPr marL="714375" indent="-255588" algn="just">
              <a:buFont typeface="Wingdings" pitchFamily="2" charset="2"/>
              <a:buChar char="§"/>
            </a:pPr>
            <a:r>
              <a:rPr lang="fr-FR" dirty="0" err="1" smtClean="0"/>
              <a:t>OuazzaniChahdi</a:t>
            </a:r>
            <a:r>
              <a:rPr lang="fr-FR" dirty="0" smtClean="0"/>
              <a:t> </a:t>
            </a:r>
            <a:r>
              <a:rPr lang="fr-FR" dirty="0" err="1" smtClean="0"/>
              <a:t>Loubna</a:t>
            </a:r>
            <a:r>
              <a:rPr lang="fr-FR" dirty="0" smtClean="0"/>
              <a:t>, </a:t>
            </a:r>
            <a:r>
              <a:rPr lang="fr-FR" i="1" dirty="0" smtClean="0"/>
              <a:t>Cours de droit pénal spécial,</a:t>
            </a:r>
            <a:r>
              <a:rPr lang="fr-FR" dirty="0" smtClean="0"/>
              <a:t> </a:t>
            </a:r>
            <a:r>
              <a:rPr lang="fr-FR" dirty="0" err="1" smtClean="0"/>
              <a:t>s.d</a:t>
            </a:r>
            <a:r>
              <a:rPr lang="fr-FR" dirty="0" smtClean="0"/>
              <a:t>.</a:t>
            </a:r>
          </a:p>
          <a:p>
            <a:pPr marL="714375" indent="-255588" algn="just">
              <a:buFont typeface="Wingdings" pitchFamily="2" charset="2"/>
              <a:buChar char="§"/>
            </a:pPr>
            <a:r>
              <a:rPr lang="fr-FR" dirty="0" err="1" smtClean="0"/>
              <a:t>Azddou</a:t>
            </a:r>
            <a:r>
              <a:rPr lang="fr-FR" dirty="0" smtClean="0"/>
              <a:t> Nadia, Droit pénal spécial, Université Hassan II de Casablanca, Maroc, 2018.</a:t>
            </a:r>
          </a:p>
          <a:p>
            <a:pPr marL="714375" indent="-255588" algn="just">
              <a:buFont typeface="Wingdings" pitchFamily="2" charset="2"/>
              <a:buChar char="§"/>
            </a:pPr>
            <a:r>
              <a:rPr lang="fr-FR" dirty="0" err="1" smtClean="0"/>
              <a:t>Blimane</a:t>
            </a:r>
            <a:r>
              <a:rPr lang="fr-FR" dirty="0" smtClean="0"/>
              <a:t> </a:t>
            </a:r>
            <a:r>
              <a:rPr lang="fr-FR" dirty="0" err="1" smtClean="0"/>
              <a:t>Yamina</a:t>
            </a:r>
            <a:r>
              <a:rPr lang="fr-FR" dirty="0" smtClean="0"/>
              <a:t>, </a:t>
            </a:r>
            <a:r>
              <a:rPr lang="fr-FR" i="1" dirty="0" smtClean="0"/>
              <a:t>Le droit et la publicité commerciale</a:t>
            </a:r>
            <a:r>
              <a:rPr lang="fr-FR" dirty="0" smtClean="0"/>
              <a:t>, thèse de doctorat sous la direction de </a:t>
            </a:r>
            <a:r>
              <a:rPr lang="fr-FR" dirty="0" err="1" smtClean="0"/>
              <a:t>Tachour</a:t>
            </a:r>
            <a:r>
              <a:rPr lang="fr-FR" dirty="0" smtClean="0"/>
              <a:t> </a:t>
            </a:r>
            <a:r>
              <a:rPr lang="fr-FR" dirty="0" err="1" smtClean="0"/>
              <a:t>Abdelhafid</a:t>
            </a:r>
            <a:r>
              <a:rPr lang="fr-FR" dirty="0" smtClean="0"/>
              <a:t> et </a:t>
            </a:r>
            <a:r>
              <a:rPr lang="fr-FR" dirty="0" err="1" smtClean="0"/>
              <a:t>Delebecque</a:t>
            </a:r>
            <a:r>
              <a:rPr lang="fr-FR" dirty="0" smtClean="0"/>
              <a:t> Philippe, Faculté de Droit des Sciences politiques, Université de Constantine, 2011.</a:t>
            </a:r>
          </a:p>
          <a:p>
            <a:pPr marL="714375" indent="-255588" algn="just">
              <a:buFont typeface="Wingdings" pitchFamily="2" charset="2"/>
              <a:buChar char="§"/>
            </a:pPr>
            <a:r>
              <a:rPr lang="fr-FR" dirty="0" smtClean="0"/>
              <a:t>Ambroise-</a:t>
            </a:r>
            <a:r>
              <a:rPr lang="fr-FR" dirty="0" err="1" smtClean="0"/>
              <a:t>Castérot</a:t>
            </a:r>
            <a:r>
              <a:rPr lang="fr-FR" dirty="0" smtClean="0"/>
              <a:t> Coralie, Droit pénal des affaires, Paris, </a:t>
            </a:r>
            <a:r>
              <a:rPr lang="fr-FR" dirty="0" err="1" smtClean="0"/>
              <a:t>Gualino</a:t>
            </a:r>
            <a:r>
              <a:rPr lang="fr-FR" dirty="0" smtClean="0"/>
              <a:t>, </a:t>
            </a:r>
            <a:r>
              <a:rPr lang="fr-FR" dirty="0" err="1" smtClean="0"/>
              <a:t>Lextenso</a:t>
            </a:r>
            <a:r>
              <a:rPr lang="fr-FR" dirty="0" smtClean="0"/>
              <a:t>, 2020.</a:t>
            </a:r>
          </a:p>
          <a:p>
            <a:pPr marL="714375" indent="-255588" algn="just">
              <a:buFont typeface="Wingdings" pitchFamily="2" charset="2"/>
              <a:buChar char="§"/>
            </a:pPr>
            <a:r>
              <a:rPr lang="fr-FR" dirty="0" err="1" smtClean="0"/>
              <a:t>Bonfils</a:t>
            </a:r>
            <a:r>
              <a:rPr lang="fr-FR" dirty="0" smtClean="0"/>
              <a:t> Philippe, </a:t>
            </a:r>
            <a:r>
              <a:rPr lang="fr-FR" dirty="0" err="1" smtClean="0"/>
              <a:t>Gallardo</a:t>
            </a:r>
            <a:r>
              <a:rPr lang="fr-FR" dirty="0" smtClean="0"/>
              <a:t> Eudoxie, Droit pénal des affaires, Paris, LGDJ, 2021.</a:t>
            </a:r>
          </a:p>
          <a:p>
            <a:pPr marL="714375" indent="-255588" algn="just">
              <a:buFont typeface="Wingdings" pitchFamily="2" charset="2"/>
              <a:buChar char="§"/>
            </a:pPr>
            <a:r>
              <a:rPr lang="fr-FR" dirty="0" err="1" smtClean="0"/>
              <a:t>Memento</a:t>
            </a:r>
            <a:r>
              <a:rPr lang="fr-FR" dirty="0" smtClean="0"/>
              <a:t> Geneviève, Delage Judith, Droit pénal des affaires, </a:t>
            </a:r>
            <a:r>
              <a:rPr lang="fr-FR" dirty="0" err="1" smtClean="0"/>
              <a:t>s.d</a:t>
            </a:r>
            <a:r>
              <a:rPr lang="fr-FR" dirty="0" smtClean="0"/>
              <a:t>.</a:t>
            </a:r>
          </a:p>
          <a:p>
            <a:pPr marL="714375" indent="-255588" algn="just">
              <a:buFont typeface="Wingdings" pitchFamily="2" charset="2"/>
              <a:buChar char="§"/>
            </a:pPr>
            <a:r>
              <a:rPr lang="fr-FR" dirty="0" err="1" smtClean="0"/>
              <a:t>Pansier</a:t>
            </a:r>
            <a:r>
              <a:rPr lang="fr-FR" dirty="0" smtClean="0"/>
              <a:t> Frédéric-Jérôme, Le Droit pénal des affaires, Paris, PUF, 1992. </a:t>
            </a:r>
          </a:p>
        </p:txBody>
      </p:sp>
    </p:spTree>
    <p:extLst>
      <p:ext uri="{BB962C8B-B14F-4D97-AF65-F5344CB8AC3E}">
        <p14:creationId xmlns:p14="http://schemas.microsoft.com/office/powerpoint/2010/main" val="314357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Bitton </a:t>
            </a:r>
            <a:r>
              <a:rPr lang="fr-FR" dirty="0" err="1" smtClean="0"/>
              <a:t>Avi</a:t>
            </a:r>
            <a:r>
              <a:rPr lang="fr-FR" dirty="0" smtClean="0"/>
              <a:t>, « Le détournement de fonds publiques » et « Le faux en écriture publique ».  </a:t>
            </a:r>
            <a:r>
              <a:rPr lang="fr-FR" u="sng" dirty="0" smtClean="0">
                <a:hlinkClick r:id="rId2"/>
              </a:rPr>
              <a:t>https://www.village-justice.com/articles/delit-detournement-fonds-publics,37906.html</a:t>
            </a:r>
            <a:r>
              <a:rPr lang="fr-FR" dirty="0" smtClean="0"/>
              <a:t> et </a:t>
            </a:r>
            <a:r>
              <a:rPr lang="fr-FR" u="sng" dirty="0" smtClean="0">
                <a:hlinkClick r:id="rId3"/>
              </a:rPr>
              <a:t>https://www.village-justice.com/articles/faux-ecriture-publique,38469.html</a:t>
            </a:r>
            <a:r>
              <a:rPr lang="fr-FR" dirty="0" smtClean="0"/>
              <a:t>.</a:t>
            </a:r>
            <a:endParaRPr lang="fr-FR" b="1" dirty="0" smtClean="0"/>
          </a:p>
          <a:p>
            <a:r>
              <a:rPr lang="fr-FR" dirty="0" smtClean="0"/>
              <a:t>Delage Geneviève Judith, </a:t>
            </a:r>
            <a:r>
              <a:rPr lang="fr-FR" i="1" dirty="0" smtClean="0"/>
              <a:t>Droit pénal des affaires</a:t>
            </a:r>
            <a:r>
              <a:rPr lang="fr-FR" dirty="0" smtClean="0"/>
              <a:t>, </a:t>
            </a:r>
            <a:r>
              <a:rPr lang="fr-FR" dirty="0" err="1" smtClean="0"/>
              <a:t>Memento</a:t>
            </a:r>
            <a:r>
              <a:rPr lang="fr-FR" dirty="0" smtClean="0"/>
              <a:t>, France, </a:t>
            </a:r>
            <a:r>
              <a:rPr lang="fr-FR" dirty="0" err="1" smtClean="0"/>
              <a:t>s.d</a:t>
            </a:r>
            <a:r>
              <a:rPr lang="fr-FR" dirty="0" smtClean="0"/>
              <a:t>. </a:t>
            </a:r>
            <a:endParaRPr lang="fr-FR" b="1" dirty="0" smtClean="0"/>
          </a:p>
          <a:p>
            <a:pPr fontAlgn="ctr"/>
            <a:r>
              <a:rPr lang="fr-FR" u="sng" dirty="0" smtClean="0">
                <a:hlinkClick r:id="rId4"/>
              </a:rPr>
              <a:t>http://www.buv.isfad-gn.org/universitaire/1_SJPEG/01_Science%20Juridique/004_Droit%20des%20affaires/droitpenaldesaffairesresume-pol-130808125601-phpapp02.pdf</a:t>
            </a:r>
            <a:endParaRPr lang="fr-FR" u="sng" dirty="0" smtClean="0"/>
          </a:p>
          <a:p>
            <a:pPr fontAlgn="ctr"/>
            <a:r>
              <a:rPr lang="fr-FR" cap="all" dirty="0" smtClean="0"/>
              <a:t>SAHEB BACHAGHA, « </a:t>
            </a:r>
            <a:r>
              <a:rPr lang="fr-FR" dirty="0" smtClean="0"/>
              <a:t>L’abus de biens sociaux », Quotidien El </a:t>
            </a:r>
            <a:r>
              <a:rPr lang="fr-FR" dirty="0" err="1" smtClean="0"/>
              <a:t>Watan</a:t>
            </a:r>
            <a:r>
              <a:rPr lang="fr-FR" dirty="0" smtClean="0"/>
              <a:t>, 11 janvier 2016.</a:t>
            </a:r>
          </a:p>
          <a:p>
            <a:pPr fontAlgn="ctr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702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Sources</a:t>
            </a:r>
            <a:endParaRPr lang="fr-FR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dirty="0" smtClean="0"/>
              <a:t>https://www.maxicours.com/se/cours/la-responsabilite-penale/#:~:text=La%20responsabilit%C3%A9%20p%C3%A9nale%20%3A%20c'est,trouble%20%C3%A0%20l'ordre%20public.&amp;text=La%20responsabilit%C3%A9%20p%C3%A9nale%20concerne%20un,qui%20trouble%20l'ordre%20public.</a:t>
            </a:r>
          </a:p>
          <a:p>
            <a:r>
              <a:rPr lang="fr-FR" dirty="0" smtClean="0"/>
              <a:t>https://www.editions-tissot.fr/guide/definition/infraction</a:t>
            </a:r>
          </a:p>
          <a:p>
            <a:r>
              <a:rPr lang="fr-FR" dirty="0" smtClean="0"/>
              <a:t>https://www.secourisme.net/spip.php?article248</a:t>
            </a:r>
          </a:p>
          <a:p>
            <a:r>
              <a:rPr lang="fr-FR" dirty="0" smtClean="0"/>
              <a:t>https://www.toupie.org/Dictionnaire/Sanction_penale.htm</a:t>
            </a:r>
          </a:p>
          <a:p>
            <a:r>
              <a:rPr lang="fr-FR" dirty="0" smtClean="0"/>
              <a:t>http://iurisma.com/index.php/procedure-penale/44-la-responsabilite-penale-du-medecin</a:t>
            </a:r>
          </a:p>
          <a:p>
            <a:r>
              <a:rPr lang="fr-FR" dirty="0" smtClean="0"/>
              <a:t>https://www.groupe-indicia.com/actualites-enquetes-privees/responsabilite-penale-chef-entreprise</a:t>
            </a:r>
          </a:p>
          <a:p>
            <a:r>
              <a:rPr lang="fr-FR" dirty="0" smtClean="0"/>
              <a:t>https://www.captaincontrat.com/litiges/non-respect-du-contrat/responsabilite-penale-dirigeant-me-benchetrit</a:t>
            </a:r>
          </a:p>
          <a:p>
            <a:r>
              <a:rPr lang="fr-FR" dirty="0" smtClean="0"/>
              <a:t>https://www.calais-notaires.fr/quelles-sont-les-responsabilites-penales-du-chef-dentreprise%E2%80%89/</a:t>
            </a:r>
          </a:p>
          <a:p>
            <a:r>
              <a:rPr lang="fr-FR" dirty="0" smtClean="0"/>
              <a:t>https://douane.gov.dz/spip.php?article205&amp;lang=fr#:~:text=Peine%20d'emprisonnement%20de%20deux,moyens%20utilis%C3%A9s%20pour%20la%20fraude.</a:t>
            </a:r>
          </a:p>
          <a:p>
            <a:r>
              <a:rPr lang="fr-FR" dirty="0" smtClean="0"/>
              <a:t>https://economy-pedia.com/11036828-tax-evasion</a:t>
            </a:r>
          </a:p>
          <a:p>
            <a:r>
              <a:rPr lang="fr-FR" dirty="0" smtClean="0"/>
              <a:t>gn.org/universitaire/1_SJPEG/01_Science%20Juridique/004_Droit%20des%20affaires/droitpenaldesaffairesresume-pol-130808125601-phpapp02.pdf</a:t>
            </a:r>
          </a:p>
          <a:p>
            <a:r>
              <a:rPr lang="fr-FR" smtClean="0"/>
              <a:t>https://www.toupie.org/Dictionnaire/Droit_penal.htm</a:t>
            </a:r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026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03648" y="836712"/>
            <a:ext cx="7498080" cy="4800600"/>
          </a:xfrm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Char char="§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Criminal law </a:t>
            </a:r>
            <a:r>
              <a:rPr lang="en-US" dirty="0"/>
              <a:t>is the branch of law that encompasses all the rules of conduct imposed by soc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ety on citizens under penalty of law. </a:t>
            </a:r>
            <a:endParaRPr lang="en-US" dirty="0" smtClean="0"/>
          </a:p>
          <a:p>
            <a:pPr marL="0" indent="0" algn="just">
              <a:buFont typeface="Wingdings" pitchFamily="2" charset="2"/>
              <a:buChar char="§"/>
            </a:pPr>
            <a:endParaRPr lang="en-US" dirty="0"/>
          </a:p>
          <a:p>
            <a:pPr marL="0" indent="0" algn="just">
              <a:buFont typeface="Wingdings" pitchFamily="2" charset="2"/>
              <a:buChar char="§"/>
            </a:pPr>
            <a:r>
              <a:rPr lang="en-US" dirty="0" smtClean="0"/>
              <a:t>It </a:t>
            </a:r>
            <a:r>
              <a:rPr lang="en-US" dirty="0"/>
              <a:t>def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nes the antisocial behaviors that constitute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criminal offenses</a:t>
            </a:r>
            <a:r>
              <a:rPr lang="en-US" dirty="0" smtClean="0"/>
              <a:t> </a:t>
            </a:r>
            <a:r>
              <a:rPr lang="en-US" dirty="0"/>
              <a:t>and determines society's response to these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transgr</a:t>
            </a:r>
            <a:r>
              <a:rPr lang="en-US" dirty="0">
                <a:solidFill>
                  <a:srgbClr val="00B050"/>
                </a:solidFill>
              </a:rPr>
              <a:t>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ssions</a:t>
            </a:r>
            <a:r>
              <a:rPr lang="en-US" dirty="0"/>
              <a:t>, known as criminal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sanctions </a:t>
            </a:r>
            <a:r>
              <a:rPr lang="en-US" dirty="0"/>
              <a:t>or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penalties</a:t>
            </a:r>
            <a:r>
              <a:rPr lang="en-US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0789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221455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criminal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offence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smtClean="0"/>
              <a:t>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indent="-6350" algn="just">
              <a:buNone/>
            </a:pPr>
            <a:r>
              <a:rPr lang="en-US" sz="3600" dirty="0" smtClean="0"/>
              <a:t>A 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criminal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offence </a:t>
            </a:r>
            <a:r>
              <a:rPr lang="en-US" sz="3600" dirty="0"/>
              <a:t>is def</a:t>
            </a:r>
            <a:r>
              <a:rPr lang="en-US" sz="36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600" dirty="0"/>
              <a:t>ned as a </a:t>
            </a:r>
            <a:r>
              <a:rPr lang="en-US" sz="3600" dirty="0" err="1">
                <a:solidFill>
                  <a:schemeClr val="accent2">
                    <a:lumMod val="75000"/>
                  </a:schemeClr>
                </a:solidFill>
              </a:rPr>
              <a:t>behaviour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600" dirty="0"/>
              <a:t>or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action</a:t>
            </a:r>
            <a:r>
              <a:rPr lang="en-US" sz="3600" dirty="0"/>
              <a:t> condemned and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punished by law</a:t>
            </a:r>
            <a:r>
              <a:rPr lang="en-US" sz="3600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0686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178592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are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degrees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criminal offence</a:t>
            </a:r>
            <a:r>
              <a:rPr lang="en-US" dirty="0"/>
              <a:t>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03648" y="125760"/>
            <a:ext cx="7498080" cy="1143000"/>
          </a:xfrm>
        </p:spPr>
        <p:txBody>
          <a:bodyPr>
            <a:normAutofit/>
          </a:bodyPr>
          <a:lstStyle/>
          <a:p>
            <a:pPr algn="r"/>
            <a:r>
              <a:rPr lang="en-US" sz="3200" dirty="0"/>
              <a:t>Criminal law recogn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sz="3200" dirty="0"/>
              <a:t>zes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three </a:t>
            </a:r>
            <a:r>
              <a:rPr lang="en-US" sz="3200" dirty="0"/>
              <a:t>degrees of punishment:</a:t>
            </a:r>
            <a:endParaRPr lang="fr-FR" sz="3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285860"/>
            <a:ext cx="7471142" cy="4876630"/>
          </a:xfrm>
        </p:spPr>
        <p:txBody>
          <a:bodyPr>
            <a:noAutofit/>
          </a:bodyPr>
          <a:lstStyle/>
          <a:p>
            <a:pPr algn="just"/>
            <a:r>
              <a:rPr lang="en-US" sz="2500" dirty="0">
                <a:solidFill>
                  <a:schemeClr val="accent2">
                    <a:lumMod val="75000"/>
                  </a:schemeClr>
                </a:solidFill>
              </a:rPr>
              <a:t>Cr</a:t>
            </a:r>
            <a:r>
              <a:rPr lang="en-US" sz="25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</a:rPr>
              <a:t>mes: </a:t>
            </a:r>
            <a:r>
              <a:rPr lang="en-US" sz="2500" dirty="0"/>
              <a:t>Offenses punish</a:t>
            </a:r>
            <a:r>
              <a:rPr lang="en-US" sz="2500" u="sng" dirty="0"/>
              <a:t>a</a:t>
            </a:r>
            <a:r>
              <a:rPr lang="en-US" sz="2500" dirty="0"/>
              <a:t>ble by a prison sentence of 10 years or more, up to and including life imprisonment or the d</a:t>
            </a:r>
            <a:r>
              <a:rPr lang="en-US" sz="2500" dirty="0">
                <a:solidFill>
                  <a:srgbClr val="00B050"/>
                </a:solidFill>
              </a:rPr>
              <a:t>ea</a:t>
            </a:r>
            <a:r>
              <a:rPr lang="en-US" sz="2500" dirty="0"/>
              <a:t>th penalty. 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</a:rPr>
              <a:t>Examples: </a:t>
            </a:r>
            <a:r>
              <a:rPr lang="en-US" sz="2500" dirty="0"/>
              <a:t>terrorism, murder, armed robbery.</a:t>
            </a:r>
          </a:p>
          <a:p>
            <a:pPr algn="just"/>
            <a:endParaRPr lang="en-US" sz="1000" dirty="0"/>
          </a:p>
          <a:p>
            <a:pPr algn="just"/>
            <a:r>
              <a:rPr lang="en-US" sz="2500" dirty="0">
                <a:solidFill>
                  <a:schemeClr val="accent2">
                    <a:lumMod val="75000"/>
                  </a:schemeClr>
                </a:solidFill>
              </a:rPr>
              <a:t>Misdemeanors: </a:t>
            </a:r>
            <a:r>
              <a:rPr lang="en-US" sz="2500" dirty="0"/>
              <a:t>Offenses punishable by a prison sentence of up to 10 years. 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</a:rPr>
              <a:t>Examples: </a:t>
            </a:r>
            <a:r>
              <a:rPr lang="en-US" sz="2500" dirty="0"/>
              <a:t>theft, fraud, discrimination.</a:t>
            </a:r>
          </a:p>
          <a:p>
            <a:pPr algn="just"/>
            <a:endParaRPr lang="en-US" sz="1000" dirty="0"/>
          </a:p>
          <a:p>
            <a:pPr algn="just"/>
            <a:r>
              <a:rPr lang="en-US" sz="2500" dirty="0">
                <a:solidFill>
                  <a:schemeClr val="accent2">
                    <a:lumMod val="75000"/>
                  </a:schemeClr>
                </a:solidFill>
              </a:rPr>
              <a:t>Contraventions: </a:t>
            </a:r>
            <a:r>
              <a:rPr lang="en-US" sz="2500" dirty="0"/>
              <a:t>Minor offenses for which the offender faces a fine or the suspension of their driver's license. 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</a:rPr>
              <a:t>Examples: </a:t>
            </a:r>
            <a:r>
              <a:rPr lang="en-US" sz="2500" dirty="0"/>
              <a:t>speeding, disturbing the peace at night.</a:t>
            </a:r>
            <a:endParaRPr lang="fr-FR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121442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is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criminal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nction?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2469</TotalTime>
  <Words>1000</Words>
  <Application>Microsoft Office PowerPoint</Application>
  <PresentationFormat>Affichage à l'écran (4:3)</PresentationFormat>
  <Paragraphs>133</Paragraphs>
  <Slides>33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4" baseType="lpstr">
      <vt:lpstr>Solstice</vt:lpstr>
      <vt:lpstr>      Contract Law and Liability  Course 7 Criminal Liability  Issam TOUALBI Professor at the Faculty of Law of the University of Algiers I Lawyer at the Algiers Bar </vt:lpstr>
      <vt:lpstr>Syllabus of the Module Contracts and Liability </vt:lpstr>
      <vt:lpstr>What is Criminal Law?  </vt:lpstr>
      <vt:lpstr>Présentation PowerPoint</vt:lpstr>
      <vt:lpstr>What is criminal offence ?</vt:lpstr>
      <vt:lpstr>Présentation PowerPoint</vt:lpstr>
      <vt:lpstr>What are the degrees  of criminal offence?</vt:lpstr>
      <vt:lpstr>Criminal law recognizes  three degrees of punishment:</vt:lpstr>
      <vt:lpstr>What is the  criminal sanction?</vt:lpstr>
      <vt:lpstr>Présentation PowerPoint</vt:lpstr>
      <vt:lpstr>What forms can  criminal sanctions take?</vt:lpstr>
      <vt:lpstr>A criminal penalty  can take several forms: </vt:lpstr>
      <vt:lpstr>What are the guiding  principles of criminal law?</vt:lpstr>
      <vt:lpstr>Présentation PowerPoint</vt:lpstr>
      <vt:lpstr>What is criminal liability ?</vt:lpstr>
      <vt:lpstr>Présentation PowerPoint</vt:lpstr>
      <vt:lpstr>What is the difference  between civil and criminal liability?</vt:lpstr>
      <vt:lpstr>There are four differences between civil and criminal liability:</vt:lpstr>
      <vt:lpstr>Présentation PowerPoint</vt:lpstr>
      <vt:lpstr>Présentation PowerPoint</vt:lpstr>
      <vt:lpstr>Présentation PowerPoint</vt:lpstr>
      <vt:lpstr>Présentation PowerPoint</vt:lpstr>
      <vt:lpstr>Is the company, as a legal entity, criminally liable?</vt:lpstr>
      <vt:lpstr>Présentation PowerPoint</vt:lpstr>
      <vt:lpstr>Présentation PowerPoint</vt:lpstr>
      <vt:lpstr>What criminal penalties are applicable to legal entities?  </vt:lpstr>
      <vt:lpstr>Présentation PowerPoint</vt:lpstr>
      <vt:lpstr>Présentation PowerPoint</vt:lpstr>
      <vt:lpstr>Does the conviction of the legal entity exempt its natural director from punishment?</vt:lpstr>
      <vt:lpstr>Présentation PowerPoint</vt:lpstr>
      <vt:lpstr>Références</vt:lpstr>
      <vt:lpstr>Sources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2.   Les sources  du droit de l’entreprise</dc:title>
  <dc:creator>profil</dc:creator>
  <cp:lastModifiedBy>pc</cp:lastModifiedBy>
  <cp:revision>155</cp:revision>
  <dcterms:created xsi:type="dcterms:W3CDTF">2021-10-08T13:20:27Z</dcterms:created>
  <dcterms:modified xsi:type="dcterms:W3CDTF">2025-12-01T00:51:49Z</dcterms:modified>
</cp:coreProperties>
</file>