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006" r:id="rId2"/>
    <p:sldId id="1007" r:id="rId3"/>
    <p:sldId id="1055" r:id="rId4"/>
    <p:sldId id="1008" r:id="rId5"/>
    <p:sldId id="1010" r:id="rId6"/>
    <p:sldId id="1059" r:id="rId7"/>
    <p:sldId id="1060" r:id="rId8"/>
    <p:sldId id="1061" r:id="rId9"/>
    <p:sldId id="1062" r:id="rId10"/>
    <p:sldId id="1063" r:id="rId11"/>
    <p:sldId id="1064" r:id="rId12"/>
    <p:sldId id="1065" r:id="rId13"/>
    <p:sldId id="1066" r:id="rId14"/>
    <p:sldId id="1067" r:id="rId15"/>
    <p:sldId id="1076" r:id="rId16"/>
    <p:sldId id="1068" r:id="rId17"/>
    <p:sldId id="1069" r:id="rId18"/>
    <p:sldId id="1056" r:id="rId19"/>
    <p:sldId id="1012" r:id="rId20"/>
    <p:sldId id="1013" r:id="rId21"/>
    <p:sldId id="1014" r:id="rId22"/>
    <p:sldId id="1015" r:id="rId23"/>
    <p:sldId id="1016" r:id="rId24"/>
    <p:sldId id="1017" r:id="rId25"/>
    <p:sldId id="1018" r:id="rId26"/>
    <p:sldId id="1019" r:id="rId27"/>
    <p:sldId id="1020" r:id="rId28"/>
    <p:sldId id="1021" r:id="rId29"/>
    <p:sldId id="1025" r:id="rId30"/>
    <p:sldId id="1057" r:id="rId31"/>
    <p:sldId id="1058" r:id="rId32"/>
    <p:sldId id="1023" r:id="rId33"/>
    <p:sldId id="1070" r:id="rId34"/>
    <p:sldId id="1071" r:id="rId35"/>
    <p:sldId id="1022" r:id="rId36"/>
    <p:sldId id="1072" r:id="rId37"/>
    <p:sldId id="1074" r:id="rId38"/>
    <p:sldId id="1052" r:id="rId39"/>
    <p:sldId id="1075" r:id="rId40"/>
    <p:sldId id="1053" r:id="rId41"/>
    <p:sldId id="1054" r:id="rId42"/>
    <p:sldId id="1029" r:id="rId4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3610" autoAdjust="0"/>
    <p:restoredTop sz="94660"/>
  </p:normalViewPr>
  <p:slideViewPr>
    <p:cSldViewPr>
      <p:cViewPr>
        <p:scale>
          <a:sx n="70" d="100"/>
          <a:sy n="70" d="100"/>
        </p:scale>
        <p:origin x="-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16/12/2025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fsecsg.ummto.dz/wp-content/uploads/2018/05/droit-de-commerce.pdf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aci.dz/fr/Nos%20Services/Information%20juridique/Pages/R%C3%A9glementation-TIC.aspx" TargetMode="External"/><Relationship Id="rId3" Type="http://schemas.openxmlformats.org/officeDocument/2006/relationships/hyperlink" Target="https://nicolasbremand.fr/droit-du-numerique/" TargetMode="External"/><Relationship Id="rId7" Type="http://schemas.openxmlformats.org/officeDocument/2006/relationships/hyperlink" Target="https://nantesdigitalweek.com/cest-quoi-le-numerique/" TargetMode="External"/><Relationship Id="rId2" Type="http://schemas.openxmlformats.org/officeDocument/2006/relationships/hyperlink" Target="https://www.altajuris.com/actualites-recentes-du-droit-du-numeriqu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alentsdunumerique.com/le-numerique" TargetMode="External"/><Relationship Id="rId5" Type="http://schemas.openxmlformats.org/officeDocument/2006/relationships/hyperlink" Target="https://www.efe.fr/formations/juridique/droit-du-digital" TargetMode="External"/><Relationship Id="rId4" Type="http://schemas.openxmlformats.org/officeDocument/2006/relationships/hyperlink" Target="https://www.ppa-digital.fr/actualites-ppa/16052022-comprendre-le-droit-du-numerique-actualit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331640" y="3501008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en-US" sz="5000" dirty="0">
                <a:solidFill>
                  <a:schemeClr val="accent1"/>
                </a:solidFill>
              </a:rPr>
              <a:t>Contract Law and Liability</a:t>
            </a:r>
            <a:br>
              <a:rPr lang="en-US" sz="5000" dirty="0">
                <a:solidFill>
                  <a:schemeClr val="accent1"/>
                </a:solidFill>
              </a:rPr>
            </a:br>
            <a:r>
              <a:rPr lang="en-US" sz="5000" dirty="0" smtClean="0">
                <a:solidFill>
                  <a:schemeClr val="accent1"/>
                </a:solidFill>
              </a:rPr>
              <a:t/>
            </a:r>
            <a:br>
              <a:rPr lang="en-US" sz="5000" dirty="0" smtClean="0">
                <a:solidFill>
                  <a:schemeClr val="accent1"/>
                </a:solidFill>
              </a:rPr>
            </a:br>
            <a:r>
              <a:rPr lang="fr-FR" sz="4000" dirty="0" smtClean="0">
                <a:solidFill>
                  <a:schemeClr val="accent2">
                    <a:lumMod val="75000"/>
                  </a:schemeClr>
                </a:solidFill>
              </a:rPr>
              <a:t>Course 8</a:t>
            </a:r>
            <a:r>
              <a:rPr lang="fr-FR" sz="40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4400" dirty="0" smtClean="0"/>
              <a:t>Professional </a:t>
            </a:r>
            <a:r>
              <a:rPr lang="fr-FR" sz="4400" dirty="0" err="1" smtClean="0"/>
              <a:t>Liability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300" dirty="0" err="1" smtClean="0"/>
              <a:t>Issam</a:t>
            </a:r>
            <a:r>
              <a:rPr lang="en-US" sz="3300" dirty="0" smtClean="0"/>
              <a:t> </a:t>
            </a:r>
            <a:r>
              <a:rPr lang="en-US" sz="3300" dirty="0" err="1"/>
              <a:t>TOUALBI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2200" dirty="0"/>
              <a:t>Professor at the Faculty of Law of the University of Algiers I</a:t>
            </a:r>
            <a:br>
              <a:rPr lang="en-US" sz="2200" dirty="0"/>
            </a:br>
            <a:r>
              <a:rPr lang="en-US" sz="2200" dirty="0"/>
              <a:t>Lawyer at the Algiers Bar</a:t>
            </a:r>
            <a:br>
              <a:rPr lang="en-US" sz="2200" dirty="0"/>
            </a:b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686435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620688"/>
            <a:ext cx="7859216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000" dirty="0"/>
              <a:t>Article 2 of the Commercial Code lists approximately twenty activities that it classifies as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"commercial acts by object."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dirty="0"/>
              <a:t>These can be further categor</a:t>
            </a:r>
            <a:r>
              <a:rPr lang="en-US" sz="30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/>
              <a:t>zed into three groups:</a:t>
            </a:r>
          </a:p>
          <a:p>
            <a:pPr marL="896938" indent="-271463"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Distribution activities;</a:t>
            </a:r>
          </a:p>
          <a:p>
            <a:pPr marL="896938" indent="-271463"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Production activities</a:t>
            </a: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  <a:p>
            <a:pPr marL="896938" indent="-271463"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Service activities.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999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128586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err="1"/>
              <a:t>What</a:t>
            </a:r>
            <a:r>
              <a:rPr lang="fr-FR" dirty="0"/>
              <a:t> are non-commercial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enterprises</a:t>
            </a:r>
            <a:r>
              <a:rPr lang="fr-FR" dirty="0"/>
              <a:t>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7246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2575445"/>
            <a:ext cx="8229600" cy="4525963"/>
          </a:xfrm>
        </p:spPr>
        <p:txBody>
          <a:bodyPr/>
          <a:lstStyle/>
          <a:p>
            <a:pPr marL="990600" indent="-282575"/>
            <a:r>
              <a:rPr lang="fr-FR" dirty="0"/>
              <a:t>Agriculture</a:t>
            </a:r>
            <a:r>
              <a:rPr lang="fr-FR" dirty="0" smtClean="0"/>
              <a:t>;</a:t>
            </a:r>
            <a:endParaRPr lang="fr-FR" dirty="0"/>
          </a:p>
          <a:p>
            <a:pPr marL="990600" indent="-282575"/>
            <a:r>
              <a:rPr lang="fr-FR" dirty="0" err="1"/>
              <a:t>Crafts</a:t>
            </a:r>
            <a:r>
              <a:rPr lang="fr-FR" dirty="0" smtClean="0"/>
              <a:t>;</a:t>
            </a:r>
            <a:endParaRPr lang="fr-FR" dirty="0"/>
          </a:p>
          <a:p>
            <a:pPr marL="990600" indent="-282575"/>
            <a:r>
              <a:rPr lang="fr-FR" dirty="0"/>
              <a:t>The </a:t>
            </a:r>
            <a:r>
              <a:rPr lang="fr-FR" dirty="0" err="1"/>
              <a:t>liberal</a:t>
            </a:r>
            <a:r>
              <a:rPr lang="fr-FR" dirty="0"/>
              <a:t> professions.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Non-commercial </a:t>
            </a:r>
            <a:r>
              <a:rPr lang="fr-FR" dirty="0" err="1">
                <a:solidFill>
                  <a:schemeClr val="bg2">
                    <a:lumMod val="50000"/>
                  </a:schemeClr>
                </a:solidFill>
                <a:effectLst/>
              </a:rPr>
              <a:t>enterprises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 are: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912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150018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What</a:t>
            </a:r>
            <a:r>
              <a:rPr lang="fr-FR" dirty="0"/>
              <a:t> are </a:t>
            </a:r>
            <a:r>
              <a:rPr lang="fr-FR" dirty="0" err="1"/>
              <a:t>liberal</a:t>
            </a:r>
            <a:r>
              <a:rPr lang="fr-FR" dirty="0"/>
              <a:t> professions?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548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57158" y="785794"/>
            <a:ext cx="8329642" cy="5221497"/>
          </a:xfrm>
        </p:spPr>
        <p:txBody>
          <a:bodyPr>
            <a:normAutofit/>
          </a:bodyPr>
          <a:lstStyle/>
          <a:p>
            <a:pPr marL="719138" indent="-7938" algn="just"/>
            <a:r>
              <a:rPr lang="fr-FR" sz="3500" dirty="0" smtClean="0"/>
              <a:t>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A liberal profession </a:t>
            </a:r>
            <a:r>
              <a:rPr lang="en-US" sz="3500" dirty="0"/>
              <a:t>refers to any professional activity carried out by a single person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independently, </a:t>
            </a:r>
            <a:r>
              <a:rPr lang="en-US" sz="3500" dirty="0"/>
              <a:t>without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hierarchical</a:t>
            </a:r>
            <a:r>
              <a:rPr lang="en-US" sz="3500" dirty="0"/>
              <a:t> control. </a:t>
            </a:r>
            <a:endParaRPr lang="en-US" sz="3500" dirty="0" smtClean="0"/>
          </a:p>
          <a:p>
            <a:pPr marL="719138" indent="-7938" algn="just"/>
            <a:endParaRPr lang="en-US" sz="3500" dirty="0"/>
          </a:p>
          <a:p>
            <a:pPr marL="719138" indent="-7938" algn="just"/>
            <a:r>
              <a:rPr lang="en-US" sz="3500" dirty="0" smtClean="0"/>
              <a:t>It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differs from an employee </a:t>
            </a:r>
            <a:r>
              <a:rPr lang="en-US" sz="3500" dirty="0"/>
              <a:t>who is subject to an employer</a:t>
            </a:r>
            <a:r>
              <a:rPr lang="en-US" sz="3500" dirty="0" smtClean="0"/>
              <a:t>.</a:t>
            </a:r>
            <a:endParaRPr lang="fr-FR" sz="3500" dirty="0" smtClean="0"/>
          </a:p>
        </p:txBody>
      </p:sp>
    </p:spTree>
    <p:extLst>
      <p:ext uri="{BB962C8B-B14F-4D97-AF65-F5344CB8AC3E}">
        <p14:creationId xmlns:p14="http://schemas.microsoft.com/office/powerpoint/2010/main" val="1075860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57158" y="785794"/>
            <a:ext cx="8329642" cy="5221497"/>
          </a:xfrm>
        </p:spPr>
        <p:txBody>
          <a:bodyPr>
            <a:normAutofit/>
          </a:bodyPr>
          <a:lstStyle/>
          <a:p>
            <a:pPr marL="711200" indent="0" algn="just">
              <a:buNone/>
            </a:pPr>
            <a:endParaRPr lang="fr-FR" sz="3500" dirty="0"/>
          </a:p>
          <a:p>
            <a:pPr marL="711200" indent="0" algn="just">
              <a:buNone/>
            </a:pPr>
            <a:r>
              <a:rPr lang="en-US" sz="3600" dirty="0" smtClean="0"/>
              <a:t>Liberal </a:t>
            </a:r>
            <a:r>
              <a:rPr lang="en-US" sz="3600" dirty="0"/>
              <a:t>professions </a:t>
            </a:r>
            <a:r>
              <a:rPr lang="en-US" sz="3600" dirty="0" smtClean="0"/>
              <a:t>involve: </a:t>
            </a:r>
          </a:p>
          <a:p>
            <a:pPr marL="1282700" indent="-571500" algn="just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intellectual</a:t>
            </a:r>
            <a:r>
              <a:rPr lang="en-US" sz="3600" dirty="0" smtClean="0"/>
              <a:t> </a:t>
            </a:r>
            <a:r>
              <a:rPr lang="en-US" sz="3600" dirty="0"/>
              <a:t>and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conceptual services </a:t>
            </a:r>
            <a:r>
              <a:rPr lang="en-US" sz="3600" dirty="0"/>
              <a:t>for the public, </a:t>
            </a:r>
            <a:endParaRPr lang="en-US" sz="3600" dirty="0" smtClean="0"/>
          </a:p>
          <a:p>
            <a:pPr marL="1282700" indent="-571500" algn="just">
              <a:buFont typeface="Arial" pitchFamily="34" charset="0"/>
              <a:buChar char="•"/>
            </a:pPr>
            <a:r>
              <a:rPr lang="en-US" sz="3600" dirty="0" smtClean="0"/>
              <a:t>and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not commercial </a:t>
            </a:r>
            <a:r>
              <a:rPr lang="en-US" sz="3600" dirty="0"/>
              <a:t>or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industrial </a:t>
            </a:r>
            <a:r>
              <a:rPr lang="en-US" sz="3600" dirty="0"/>
              <a:t>activities.</a:t>
            </a:r>
            <a:endParaRPr lang="fr-FR" sz="3500" dirty="0" smtClean="0"/>
          </a:p>
        </p:txBody>
      </p:sp>
    </p:spTree>
    <p:extLst>
      <p:ext uri="{BB962C8B-B14F-4D97-AF65-F5344CB8AC3E}">
        <p14:creationId xmlns:p14="http://schemas.microsoft.com/office/powerpoint/2010/main" val="4133490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71472" y="207167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are the main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liberal </a:t>
            </a:r>
            <a:r>
              <a:rPr lang="en-US" dirty="0"/>
              <a:t>professions?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689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8596" y="1311510"/>
            <a:ext cx="8229600" cy="5357850"/>
          </a:xfrm>
        </p:spPr>
        <p:txBody>
          <a:bodyPr>
            <a:normAutofit/>
          </a:bodyPr>
          <a:lstStyle/>
          <a:p>
            <a:pPr marL="900113" indent="-282575"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Medical professions: </a:t>
            </a:r>
            <a:r>
              <a:rPr lang="en-US" dirty="0"/>
              <a:t>doctors, dentists, pharmacists.</a:t>
            </a:r>
          </a:p>
          <a:p>
            <a:pPr marL="900113" indent="-282575"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Legal professions: </a:t>
            </a:r>
            <a:r>
              <a:rPr lang="en-US" dirty="0"/>
              <a:t>notary, lawyer, bailiff.</a:t>
            </a:r>
          </a:p>
          <a:p>
            <a:pPr marL="900113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Financial professions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chartered accountant, auditor.</a:t>
            </a:r>
          </a:p>
          <a:p>
            <a:pPr marL="900113" indent="-282575"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Architects.</a:t>
            </a:r>
          </a:p>
          <a:p>
            <a:pPr marL="900113" indent="-282575"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Land surveyors.</a:t>
            </a: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09728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The main regulated liberal professions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671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259632" y="1412776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professional</a:t>
            </a:r>
            <a:r>
              <a:rPr lang="fr-FR" dirty="0"/>
              <a:t> </a:t>
            </a:r>
            <a:r>
              <a:rPr lang="fr-FR" dirty="0" err="1"/>
              <a:t>responsibility</a:t>
            </a:r>
            <a:r>
              <a:rPr lang="fr-FR" dirty="0"/>
              <a:t>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1398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657485"/>
            <a:ext cx="7499176" cy="5435811"/>
          </a:xfrm>
        </p:spPr>
        <p:txBody>
          <a:bodyPr/>
          <a:lstStyle/>
          <a:p>
            <a:pPr algn="just"/>
            <a:r>
              <a:rPr lang="en-US" dirty="0"/>
              <a:t>Professional liability is defined as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civil liability of a professional </a:t>
            </a:r>
            <a:r>
              <a:rPr lang="en-US" dirty="0"/>
              <a:t>towards a non-professional in the context of a service contract.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In other words, professional liability is incurred when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 business causes harm to a third party</a:t>
            </a:r>
            <a:r>
              <a:rPr lang="en-US" dirty="0"/>
              <a:t> in the course of its operations.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878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92088" y="1340768"/>
            <a:ext cx="9036496" cy="468397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b="1" dirty="0" smtClean="0"/>
              <a:t>Semester </a:t>
            </a:r>
            <a:r>
              <a:rPr lang="en-US" b="1" dirty="0"/>
              <a:t>1 –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Theory of Contract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Liability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642937" indent="0">
              <a:buNone/>
            </a:pP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1: </a:t>
            </a:r>
            <a:r>
              <a:rPr lang="en-US" dirty="0"/>
              <a:t>Introduction to Contract Law</a:t>
            </a:r>
            <a:endParaRPr lang="fr-FR" dirty="0"/>
          </a:p>
          <a:p>
            <a:pPr marL="898525" indent="-255588"/>
            <a:r>
              <a:rPr lang="en-US" b="1" dirty="0"/>
              <a:t>Course 2: </a:t>
            </a:r>
            <a:r>
              <a:rPr lang="en-US" dirty="0"/>
              <a:t>The Concept of Contract</a:t>
            </a:r>
            <a:endParaRPr lang="fr-FR" dirty="0"/>
          </a:p>
          <a:p>
            <a:pPr marL="898525" indent="-255588"/>
            <a:r>
              <a:rPr lang="en-US" b="1" dirty="0"/>
              <a:t>Course 3: </a:t>
            </a:r>
            <a:r>
              <a:rPr lang="en-US" dirty="0"/>
              <a:t>Form</a:t>
            </a:r>
            <a:r>
              <a:rPr lang="en-US" u="sng" dirty="0"/>
              <a:t>a</a:t>
            </a:r>
            <a:r>
              <a:rPr lang="en-US" dirty="0"/>
              <a:t>tion of the Contract</a:t>
            </a:r>
            <a:endParaRPr lang="fr-FR" dirty="0"/>
          </a:p>
          <a:p>
            <a:pPr marL="898525" indent="-255588"/>
            <a:r>
              <a:rPr lang="en-US" b="1" dirty="0"/>
              <a:t>Course 4: </a:t>
            </a:r>
            <a:r>
              <a:rPr lang="en-US" dirty="0" smtClean="0"/>
              <a:t>Proof </a:t>
            </a:r>
            <a:r>
              <a:rPr lang="en-US" dirty="0"/>
              <a:t>of Contracts</a:t>
            </a:r>
            <a:endParaRPr lang="fr-FR" dirty="0"/>
          </a:p>
          <a:p>
            <a:pPr marL="898525" indent="-255588"/>
            <a:r>
              <a:rPr lang="en-US" b="1" dirty="0"/>
              <a:t>Course 5: </a:t>
            </a:r>
            <a:r>
              <a:rPr lang="en-US" dirty="0"/>
              <a:t>Contractual Liability</a:t>
            </a:r>
            <a:endParaRPr lang="fr-FR" dirty="0"/>
          </a:p>
          <a:p>
            <a:pPr marL="898525" indent="-255588"/>
            <a:r>
              <a:rPr lang="en-US" b="1" dirty="0"/>
              <a:t>Course 6: </a:t>
            </a:r>
            <a:r>
              <a:rPr lang="en-US" dirty="0"/>
              <a:t>Tor</a:t>
            </a:r>
            <a:r>
              <a:rPr lang="en-US" u="sng" dirty="0">
                <a:solidFill>
                  <a:schemeClr val="accent6"/>
                </a:solidFill>
              </a:rPr>
              <a:t>t</a:t>
            </a:r>
            <a:r>
              <a:rPr lang="en-US" dirty="0"/>
              <a:t>ious </a:t>
            </a:r>
            <a:r>
              <a:rPr lang="en-US" dirty="0" smtClean="0"/>
              <a:t>Liability</a:t>
            </a: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7: </a:t>
            </a:r>
            <a:r>
              <a:rPr lang="fr-FR" dirty="0" err="1" smtClean="0"/>
              <a:t>Criminal</a:t>
            </a:r>
            <a:r>
              <a:rPr lang="fr-FR" dirty="0" smtClean="0"/>
              <a:t> </a:t>
            </a:r>
            <a:r>
              <a:rPr lang="fr-FR" dirty="0" err="1" smtClean="0"/>
              <a:t>Liability</a:t>
            </a:r>
            <a:endParaRPr lang="fr-FR" dirty="0" smtClean="0"/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8: </a:t>
            </a:r>
            <a:r>
              <a:rPr lang="en-US" dirty="0" smtClean="0">
                <a:solidFill>
                  <a:srgbClr val="0070C0"/>
                </a:solidFill>
              </a:rPr>
              <a:t>Professional Liability</a:t>
            </a:r>
            <a:endParaRPr lang="fr-FR" dirty="0">
              <a:solidFill>
                <a:srgbClr val="0070C0"/>
              </a:solidFill>
            </a:endParaRPr>
          </a:p>
          <a:p>
            <a:pPr marL="898525" indent="-255588"/>
            <a:r>
              <a:rPr lang="en-US" b="1" dirty="0"/>
              <a:t>Course 9: </a:t>
            </a:r>
            <a:r>
              <a:rPr lang="en-US" dirty="0"/>
              <a:t>Amicable Settlement of Contractual Disputes</a:t>
            </a:r>
            <a:endParaRPr lang="fr-FR" dirty="0"/>
          </a:p>
          <a:p>
            <a:pPr marL="898525" indent="-255588"/>
            <a:r>
              <a:rPr lang="en-US" b="1" dirty="0"/>
              <a:t>Course 10: </a:t>
            </a:r>
            <a:r>
              <a:rPr lang="en-US" dirty="0"/>
              <a:t>Judicial Settlement of Contractual </a:t>
            </a:r>
            <a:r>
              <a:rPr lang="en-US" dirty="0" smtClean="0"/>
              <a:t>Disputes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Syllabus of the Module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Contracts and Liability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164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260648"/>
            <a:ext cx="7787208" cy="574664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Damage</a:t>
            </a:r>
            <a:r>
              <a:rPr lang="en-US" dirty="0"/>
              <a:t> can be caused by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 manager, an employee, a subcontractor, </a:t>
            </a:r>
            <a:r>
              <a:rPr lang="en-US" dirty="0"/>
              <a:t>the company's equipment, or its products.</a:t>
            </a:r>
          </a:p>
          <a:p>
            <a:pPr algn="just"/>
            <a:endParaRPr lang="en-US" dirty="0"/>
          </a:p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Examples:</a:t>
            </a:r>
          </a:p>
          <a:p>
            <a:pPr marL="809625" indent="-282575" algn="just"/>
            <a:r>
              <a:rPr lang="en-US" dirty="0"/>
              <a:t>A customer is injured on your premises.</a:t>
            </a:r>
          </a:p>
          <a:p>
            <a:pPr marL="809625" indent="-282575" algn="just"/>
            <a:r>
              <a:rPr lang="en-US" dirty="0"/>
              <a:t>Food poisoning occurs in a restaurant.</a:t>
            </a:r>
          </a:p>
          <a:p>
            <a:pPr marL="809625" indent="-282575" algn="just"/>
            <a:r>
              <a:rPr lang="en-US" dirty="0"/>
              <a:t>An employee damages equipment on a client's premises.</a:t>
            </a:r>
          </a:p>
          <a:p>
            <a:pPr marL="809625" indent="-282575" algn="just"/>
            <a:r>
              <a:rPr lang="en-US" dirty="0"/>
              <a:t>A delay in fulfilling a contract, etc.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The company,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responsible for the actions of these individuals, </a:t>
            </a:r>
            <a:r>
              <a:rPr lang="en-US" dirty="0"/>
              <a:t>must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cover any damages </a:t>
            </a:r>
            <a:r>
              <a:rPr lang="en-US" dirty="0"/>
              <a:t>owed to the victim, up to the amount of the harm suffered.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48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What is professional liability law?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357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481328"/>
            <a:ext cx="7499176" cy="4525963"/>
          </a:xfrm>
        </p:spPr>
        <p:txBody>
          <a:bodyPr>
            <a:normAutofit/>
          </a:bodyPr>
          <a:lstStyle/>
          <a:p>
            <a:pPr marL="365125" indent="-7938" algn="just">
              <a:buNone/>
            </a:pPr>
            <a:r>
              <a:rPr lang="en-US" sz="3500" dirty="0"/>
              <a:t>Professional liability law refers to the set of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rules governing the obligation to compensate</a:t>
            </a:r>
            <a:r>
              <a:rPr lang="en-US" sz="3500" dirty="0"/>
              <a:t> for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damages that may be caused to a client</a:t>
            </a:r>
            <a:r>
              <a:rPr lang="en-US" sz="3500" dirty="0"/>
              <a:t>, supplier or third party in the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context of a professional </a:t>
            </a:r>
            <a:r>
              <a:rPr lang="en-US" sz="3500" dirty="0"/>
              <a:t>sales or service activity</a:t>
            </a:r>
            <a:r>
              <a:rPr lang="en-US" sz="3500" dirty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fr-FR" sz="3500" dirty="0"/>
          </a:p>
        </p:txBody>
      </p:sp>
    </p:spTree>
    <p:extLst>
      <p:ext uri="{BB962C8B-B14F-4D97-AF65-F5344CB8AC3E}">
        <p14:creationId xmlns:p14="http://schemas.microsoft.com/office/powerpoint/2010/main" val="40073896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2844" y="164305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How did </a:t>
            </a:r>
            <a:r>
              <a:rPr lang="en-US" dirty="0" smtClean="0"/>
              <a:t>professional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liability law come about?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1781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714356"/>
            <a:ext cx="7427168" cy="5292935"/>
          </a:xfrm>
        </p:spPr>
        <p:txBody>
          <a:bodyPr/>
          <a:lstStyle/>
          <a:p>
            <a:pPr algn="just"/>
            <a:r>
              <a:rPr lang="en-US" sz="3000" dirty="0"/>
              <a:t>Professional liability has long been a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source of concern.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dirty="0"/>
              <a:t>The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Code of Hammurabi (2000 BC) </a:t>
            </a:r>
            <a:r>
              <a:rPr lang="en-US" sz="3000" dirty="0"/>
              <a:t>stipulated the following penalties:</a:t>
            </a:r>
          </a:p>
          <a:p>
            <a:pPr marL="1081088" indent="-282575" algn="just">
              <a:buFont typeface="Courier New" pitchFamily="49" charset="0"/>
              <a:buChar char="o"/>
            </a:pPr>
            <a:r>
              <a:rPr lang="en-US" sz="3000" dirty="0"/>
              <a:t>Cut off the hand of a surgeon who, while lancing an abscess, loses his patient;</a:t>
            </a:r>
          </a:p>
          <a:p>
            <a:pPr marL="1081088" indent="-282575" algn="just">
              <a:buFont typeface="Courier New" pitchFamily="49" charset="0"/>
              <a:buChar char="o"/>
            </a:pPr>
            <a:r>
              <a:rPr lang="en-US" sz="3000" dirty="0"/>
              <a:t>Enslave a surgeon who loses a slave patient.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14137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692696"/>
            <a:ext cx="7643192" cy="5221497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Professional liability law, however, remains a relatively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young field.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The concept of professional liability has only become established in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last half-century.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Neither the law nor the justice system encouraged victims to sue professionals; a truly serious offense was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required for the courts to impose sanctions.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9744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fr-FR" dirty="0" smtClean="0"/>
          </a:p>
          <a:p>
            <a:pPr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The privatization of services </a:t>
            </a:r>
            <a:r>
              <a:rPr lang="en-US" sz="3000" dirty="0"/>
              <a:t>and the increase in the number of professionals in the market;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The adoption of consumer </a:t>
            </a:r>
            <a:r>
              <a:rPr lang="en-US" sz="3000" dirty="0"/>
              <a:t>protection legislation;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The enactment of laws concerning professional ethics </a:t>
            </a:r>
            <a:r>
              <a:rPr lang="en-US" sz="3000" dirty="0"/>
              <a:t>(in healthcare, the judiciary, etc.)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000" dirty="0">
                <a:solidFill>
                  <a:schemeClr val="bg2">
                    <a:lumMod val="50000"/>
                  </a:schemeClr>
                </a:solidFill>
              </a:rPr>
              <a:t>The development of professional responsibility essentially comes down to:</a:t>
            </a:r>
            <a:endParaRPr lang="fr-FR" sz="3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2508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192880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are the sources of professional liability law?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6411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03648" y="357166"/>
            <a:ext cx="7454632" cy="6000792"/>
          </a:xfrm>
        </p:spPr>
        <p:txBody>
          <a:bodyPr>
            <a:normAutofit fontScale="77500" lnSpcReduction="20000"/>
          </a:bodyPr>
          <a:lstStyle/>
          <a:p>
            <a:pPr marL="7938" indent="-7938" algn="just"/>
            <a:r>
              <a:rPr lang="en-US" dirty="0"/>
              <a:t>Since the purpose of professional liability law is to penalize the wrongful conduct of a professional who has caused harm to others and to obtain compensation for the damage, it intervenes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 different branches of law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en-US" dirty="0"/>
              <a:t>This right is based on</a:t>
            </a:r>
            <a:r>
              <a:rPr lang="en-US" dirty="0" smtClean="0"/>
              <a:t>:</a:t>
            </a:r>
            <a:endParaRPr lang="en-US" dirty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General liability law: </a:t>
            </a:r>
            <a:r>
              <a:rPr lang="en-US" dirty="0"/>
              <a:t>the civil code and the penal code.</a:t>
            </a:r>
          </a:p>
          <a:p>
            <a:pPr marL="0" indent="0" algn="just">
              <a:buNone/>
            </a:pPr>
            <a:endParaRPr lang="en-US" dirty="0"/>
          </a:p>
          <a:p>
            <a:pPr marL="457200" indent="-457200"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Professional-specific legislation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en-US" dirty="0"/>
          </a:p>
          <a:p>
            <a:pPr marL="1168400" indent="-361950" algn="just">
              <a:buFont typeface="Courier New" pitchFamily="49" charset="0"/>
              <a:buChar char="o"/>
            </a:pPr>
            <a:r>
              <a:rPr lang="en-US" dirty="0"/>
              <a:t>Business law</a:t>
            </a:r>
            <a:r>
              <a:rPr lang="en-US" dirty="0" smtClean="0"/>
              <a:t>;</a:t>
            </a:r>
            <a:endParaRPr lang="en-US" dirty="0"/>
          </a:p>
          <a:p>
            <a:pPr marL="1168400" indent="-361950" algn="just">
              <a:buFont typeface="Courier New" pitchFamily="49" charset="0"/>
              <a:buChar char="o"/>
            </a:pPr>
            <a:r>
              <a:rPr lang="en-US" dirty="0"/>
              <a:t>Healthcare law;</a:t>
            </a:r>
          </a:p>
          <a:p>
            <a:pPr marL="1168400" indent="-361950" algn="just">
              <a:buFont typeface="Courier New" pitchFamily="49" charset="0"/>
              <a:buChar char="o"/>
            </a:pPr>
            <a:r>
              <a:rPr lang="en-US" dirty="0"/>
              <a:t>Accounting law;</a:t>
            </a:r>
          </a:p>
          <a:p>
            <a:pPr marL="1168400" indent="-361950" algn="just">
              <a:buFont typeface="Courier New" pitchFamily="49" charset="0"/>
              <a:buChar char="o"/>
            </a:pPr>
            <a:r>
              <a:rPr lang="en-US" dirty="0"/>
              <a:t>Legal law;</a:t>
            </a:r>
          </a:p>
          <a:p>
            <a:pPr marL="1168400" indent="-361950" algn="just">
              <a:buFont typeface="Courier New" pitchFamily="49" charset="0"/>
              <a:buChar char="o"/>
            </a:pPr>
            <a:r>
              <a:rPr lang="en-US" dirty="0"/>
              <a:t>Real estate law;</a:t>
            </a:r>
          </a:p>
          <a:p>
            <a:pPr marL="1168400" indent="-361950" algn="just">
              <a:buFont typeface="Courier New" pitchFamily="49" charset="0"/>
              <a:buChar char="o"/>
            </a:pPr>
            <a:r>
              <a:rPr lang="en-US" dirty="0"/>
              <a:t>Insurance law.</a:t>
            </a:r>
            <a:endParaRPr lang="fr-FR" dirty="0" smtClean="0"/>
          </a:p>
          <a:p>
            <a:pPr marL="7938" indent="-7938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83619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714488"/>
            <a:ext cx="7399134" cy="4525963"/>
          </a:xfrm>
        </p:spPr>
        <p:txBody>
          <a:bodyPr/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500" dirty="0"/>
              <a:t>Law on the organization of the legal profession (No. 13-07 of October 29, 2013)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500" dirty="0"/>
              <a:t>Law on the organization of the notary profession (No. 06-02 of February 20, 2006)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500" dirty="0"/>
              <a:t>Law on the organization of the bailiff profession (No. 06-03 of February 20, 2006).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legal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field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2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259632" y="1412776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professional</a:t>
            </a:r>
            <a:r>
              <a:rPr lang="fr-FR" dirty="0" smtClean="0"/>
              <a:t> </a:t>
            </a:r>
            <a:r>
              <a:rPr lang="fr-FR" dirty="0" err="1" smtClean="0"/>
              <a:t>liability</a:t>
            </a:r>
            <a:r>
              <a:rPr lang="fr-FR" dirty="0" smtClean="0"/>
              <a:t>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23178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91680" y="1340768"/>
            <a:ext cx="699512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are the main obligations of a lawyer?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844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476672"/>
            <a:ext cx="7471142" cy="5881286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The principle of independence: </a:t>
            </a:r>
            <a:r>
              <a:rPr lang="en-US" sz="2800" dirty="0"/>
              <a:t>advice not guided by personal interest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The principle of loyalty: </a:t>
            </a:r>
            <a:r>
              <a:rPr lang="en-US" sz="2800" dirty="0"/>
              <a:t>avoiding conflicts of interest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The principle of confidentiality: </a:t>
            </a:r>
            <a:r>
              <a:rPr lang="en-US" sz="2800" dirty="0"/>
              <a:t>covers verbal or written communications between lawyers and between a lawyer and their client.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Respect for professional secrecy: </a:t>
            </a:r>
            <a:r>
              <a:rPr lang="en-US" sz="2800" dirty="0"/>
              <a:t>prohibits lawyers from disclosing to third parties any confidences or secrets they have received from their clients.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The duty to inform, advise, and act diligently: </a:t>
            </a:r>
            <a:r>
              <a:rPr lang="en-US" sz="2800" dirty="0"/>
              <a:t>informing clients about the chances of success in their case, potential avenues of appeal, the progress of the case, and the anticipated amount of their fees.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31461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331640" y="1988840"/>
            <a:ext cx="7498080" cy="4800600"/>
          </a:xfrm>
        </p:spPr>
        <p:txBody>
          <a:bodyPr/>
          <a:lstStyle/>
          <a:p>
            <a:pPr algn="just"/>
            <a:r>
              <a:rPr lang="en-US" dirty="0"/>
              <a:t>Law on the Promotion and Protection of Health (No. 85-05 of February 16, 1985);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Code of Medical Ethics (Executive Decree No. 92-276 of July 6, 1992).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health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err="1">
                <a:solidFill>
                  <a:schemeClr val="accent2">
                    <a:lumMod val="75000"/>
                  </a:schemeClr>
                </a:solidFill>
              </a:rPr>
              <a:t>sector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9575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164305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are the main obligations of a doctor?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6426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03648" y="1772816"/>
            <a:ext cx="7437512" cy="4525963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900" dirty="0">
                <a:solidFill>
                  <a:schemeClr val="accent2">
                    <a:lumMod val="75000"/>
                  </a:schemeClr>
                </a:solidFill>
              </a:rPr>
              <a:t>Establish a diagnosis </a:t>
            </a:r>
            <a:r>
              <a:rPr lang="en-US" sz="3900" dirty="0"/>
              <a:t>and treat the patient (duty of means, not of result).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900" dirty="0">
                <a:solidFill>
                  <a:schemeClr val="accent2">
                    <a:lumMod val="75000"/>
                  </a:schemeClr>
                </a:solidFill>
              </a:rPr>
              <a:t>Inform the patient </a:t>
            </a:r>
            <a:r>
              <a:rPr lang="en-US" sz="3900" dirty="0"/>
              <a:t>about: the nature, purpose, and severity of the intervention; the risks associated with the intervention and the alternatives.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900" dirty="0">
                <a:solidFill>
                  <a:schemeClr val="accent2">
                    <a:lumMod val="75000"/>
                  </a:schemeClr>
                </a:solidFill>
              </a:rPr>
              <a:t>Obtain the patient's </a:t>
            </a:r>
            <a:r>
              <a:rPr lang="en-US" sz="3900" dirty="0"/>
              <a:t>free and informed consent.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3900" dirty="0">
                <a:solidFill>
                  <a:schemeClr val="accent2">
                    <a:lumMod val="75000"/>
                  </a:schemeClr>
                </a:solidFill>
              </a:rPr>
              <a:t>Respect professional confidentiality.</a:t>
            </a:r>
            <a:r>
              <a:rPr lang="fr-FR" sz="29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29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fr-FR" sz="29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The main obligations of the doctor are: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9303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85720" y="571480"/>
            <a:ext cx="8501122" cy="5715040"/>
          </a:xfrm>
        </p:spPr>
        <p:txBody>
          <a:bodyPr>
            <a:noAutofit/>
          </a:bodyPr>
          <a:lstStyle/>
          <a:p>
            <a:pPr marL="890588" indent="-255588" algn="just">
              <a:buFont typeface="Courier New" pitchFamily="49" charset="0"/>
              <a:buChar char="o"/>
            </a:pPr>
            <a:endParaRPr lang="fr-FR" sz="21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890588" indent="-255588" algn="just">
              <a:buFont typeface="Courier New" pitchFamily="49" charset="0"/>
              <a:buChar char="o"/>
            </a:pPr>
            <a:endParaRPr lang="fr-FR" sz="2100" dirty="0" smtClean="0"/>
          </a:p>
          <a:p>
            <a:pPr marL="890588" indent="-255588" algn="just">
              <a:buFont typeface="Courier New" pitchFamily="49" charset="0"/>
              <a:buChar char="o"/>
            </a:pPr>
            <a:r>
              <a:rPr lang="en-US" sz="2200" dirty="0"/>
              <a:t>The Commercial Code;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en-US" sz="2200" dirty="0"/>
              <a:t>Law relating to the conditions for carrying out commercial activities (Law No. 04-08 of August 14, 2004, amended and supplemented by Law No. 13-06 of July 23, 2013);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en-US" sz="2200" dirty="0"/>
              <a:t>Law relating to electronic commerce (Law No. 18-05 of May 10, 2018);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en-US" sz="2200" dirty="0"/>
              <a:t>Law relating to consumer protection and the suppression of fraud (Law No. 09-03 of February 25, 2009);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en-US" sz="2200" dirty="0"/>
              <a:t>Ordinance relating to competition (No. 03-03 of July 19, 2003);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en-US" sz="2200" dirty="0"/>
              <a:t>Law relating to labor relations (Law No. 90-11 of April 21, 1990)</a:t>
            </a:r>
            <a:endParaRPr lang="fr-FR" sz="2200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28680" y="-2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sz="3000" dirty="0">
                <a:solidFill>
                  <a:schemeClr val="bg2">
                    <a:lumMod val="50000"/>
                  </a:schemeClr>
                </a:solidFill>
              </a:rPr>
              <a:t>The business </a:t>
            </a:r>
            <a:r>
              <a:rPr lang="fr-FR" sz="3000" dirty="0" err="1">
                <a:solidFill>
                  <a:schemeClr val="bg2">
                    <a:lumMod val="50000"/>
                  </a:schemeClr>
                </a:solidFill>
              </a:rPr>
              <a:t>sector</a:t>
            </a:r>
            <a:endParaRPr lang="fr-FR" sz="3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1629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78194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n-US" sz="4500" dirty="0">
                <a:solidFill>
                  <a:schemeClr val="tx1"/>
                </a:solidFill>
                <a:effectLst/>
              </a:rPr>
              <a:t>What are the obligations of traders?</a:t>
            </a:r>
            <a:endParaRPr lang="fr-FR" sz="4500" dirty="0"/>
          </a:p>
        </p:txBody>
      </p:sp>
    </p:spTree>
    <p:extLst>
      <p:ext uri="{BB962C8B-B14F-4D97-AF65-F5344CB8AC3E}">
        <p14:creationId xmlns:p14="http://schemas.microsoft.com/office/powerpoint/2010/main" val="21255670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546243"/>
            <a:ext cx="7560840" cy="4525963"/>
          </a:xfrm>
        </p:spPr>
        <p:txBody>
          <a:bodyPr/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/>
              <a:t>The obligation of hygiene, wholesomeness and safety of foodstuffs,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/>
              <a:t>The obligation of product safety,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/>
              <a:t>The obligation of product conformity,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/>
              <a:t>The obligation of guarantee and after-sales service,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800" dirty="0"/>
              <a:t>The obligation to inform the consumer.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35717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dirty="0">
                <a:solidFill>
                  <a:schemeClr val="bg2">
                    <a:lumMod val="50000"/>
                  </a:schemeClr>
                </a:solidFill>
                <a:effectLst/>
              </a:rPr>
              <a:t>Consumer law imposes five obligations on traders: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8740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Ouvrages: 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Ben </a:t>
            </a:r>
            <a:r>
              <a:rPr lang="fr-FR" dirty="0" err="1" smtClean="0"/>
              <a:t>AmmouNadhir</a:t>
            </a:r>
            <a:r>
              <a:rPr lang="fr-FR" dirty="0" smtClean="0"/>
              <a:t>, </a:t>
            </a:r>
            <a:r>
              <a:rPr lang="fr-FR" i="1" dirty="0" smtClean="0"/>
              <a:t>Droit commercial</a:t>
            </a:r>
            <a:r>
              <a:rPr lang="fr-FR" dirty="0" smtClean="0"/>
              <a:t>, Tunis, 2003.</a:t>
            </a:r>
          </a:p>
          <a:p>
            <a:pPr algn="just"/>
            <a:r>
              <a:rPr lang="fr-FR" dirty="0" err="1" smtClean="0"/>
              <a:t>Coulon</a:t>
            </a:r>
            <a:r>
              <a:rPr lang="fr-FR" dirty="0" smtClean="0"/>
              <a:t> Olivier, </a:t>
            </a:r>
            <a:r>
              <a:rPr lang="fr-FR" i="1" dirty="0" smtClean="0"/>
              <a:t>Cours de droit commercial</a:t>
            </a:r>
            <a:r>
              <a:rPr lang="fr-FR" dirty="0" smtClean="0"/>
              <a:t>, Université Catholique de Louvain, 2010.</a:t>
            </a:r>
          </a:p>
          <a:p>
            <a:pPr algn="just"/>
            <a:r>
              <a:rPr lang="fr-FR" dirty="0" err="1" smtClean="0"/>
              <a:t>TaktakHind</a:t>
            </a:r>
            <a:r>
              <a:rPr lang="fr-FR" dirty="0" smtClean="0"/>
              <a:t>, Droit des entreprises, www.tifawt.com.</a:t>
            </a:r>
          </a:p>
          <a:p>
            <a:pPr algn="just"/>
            <a:r>
              <a:rPr lang="fr-FR" dirty="0" smtClean="0"/>
              <a:t>Clavier Jean-Pierre, Lucas François-Xavier, </a:t>
            </a:r>
            <a:r>
              <a:rPr lang="fr-FR" i="1" dirty="0" smtClean="0"/>
              <a:t>Droit commercial</a:t>
            </a:r>
            <a:r>
              <a:rPr lang="fr-FR" dirty="0" smtClean="0"/>
              <a:t>, Flammarion, Paris, 2003.</a:t>
            </a:r>
          </a:p>
          <a:p>
            <a:pPr algn="just"/>
            <a:r>
              <a:rPr lang="fr-FR" dirty="0" smtClean="0"/>
              <a:t>Rapin A., </a:t>
            </a:r>
            <a:r>
              <a:rPr lang="fr-FR" dirty="0" err="1" smtClean="0"/>
              <a:t>Dupouy</a:t>
            </a:r>
            <a:r>
              <a:rPr lang="fr-FR" dirty="0" smtClean="0"/>
              <a:t> C., Poly J., </a:t>
            </a:r>
            <a:r>
              <a:rPr lang="fr-FR" i="1" dirty="0" smtClean="0"/>
              <a:t>Précis de droit commercial, tome 1</a:t>
            </a:r>
            <a:r>
              <a:rPr lang="fr-FR" dirty="0" smtClean="0"/>
              <a:t>, </a:t>
            </a:r>
            <a:r>
              <a:rPr lang="fr-FR" dirty="0" err="1" smtClean="0"/>
              <a:t>Dunod</a:t>
            </a:r>
            <a:r>
              <a:rPr lang="fr-FR" dirty="0" smtClean="0"/>
              <a:t>, Paris – Bruxelles – Montréal, 1968.</a:t>
            </a:r>
          </a:p>
          <a:p>
            <a:pPr algn="just">
              <a:buNone/>
            </a:pPr>
            <a:r>
              <a:rPr lang="fr-FR" dirty="0" smtClean="0"/>
              <a:t> </a:t>
            </a:r>
          </a:p>
          <a:p>
            <a:pPr algn="just">
              <a:buNone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Sites web</a:t>
            </a:r>
          </a:p>
          <a:p>
            <a:pPr algn="just"/>
            <a:r>
              <a:rPr lang="fr-FR" u="sng" dirty="0" smtClean="0">
                <a:hlinkClick r:id="rId2"/>
              </a:rPr>
              <a:t>http://fsecsg.ummto.dz/wp-content/uploads/2018/05/droit-de-commerce.pdf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 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r-FR" dirty="0" smtClean="0"/>
              <a:t>Sources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02413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57158" y="1214422"/>
            <a:ext cx="8401080" cy="5162358"/>
          </a:xfrm>
        </p:spPr>
        <p:txBody>
          <a:bodyPr>
            <a:normAutofit fontScale="40000" lnSpcReduction="20000"/>
          </a:bodyPr>
          <a:lstStyle/>
          <a:p>
            <a:r>
              <a:rPr lang="fr-FR" sz="3500" b="1" dirty="0" smtClean="0">
                <a:solidFill>
                  <a:schemeClr val="bg2">
                    <a:lumMod val="50000"/>
                  </a:schemeClr>
                </a:solidFill>
              </a:rPr>
              <a:t>Ouvrages : </a:t>
            </a:r>
            <a:endParaRPr lang="fr-FR" sz="35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Ben </a:t>
            </a:r>
            <a:r>
              <a:rPr lang="fr-FR" sz="3500" dirty="0" err="1" smtClean="0"/>
              <a:t>Ammou</a:t>
            </a:r>
            <a:r>
              <a:rPr lang="fr-FR" sz="3500" dirty="0" smtClean="0"/>
              <a:t>, </a:t>
            </a:r>
            <a:r>
              <a:rPr lang="fr-FR" sz="3500" i="1" dirty="0" smtClean="0"/>
              <a:t>Droit commercial</a:t>
            </a:r>
            <a:r>
              <a:rPr lang="fr-FR" sz="3500" dirty="0" smtClean="0"/>
              <a:t>, Tunis, 2003.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Clavier Jean-Pierre, Lucas François-Xavier, </a:t>
            </a:r>
            <a:r>
              <a:rPr lang="fr-FR" sz="3500" i="1" dirty="0" smtClean="0"/>
              <a:t>Droit commercial</a:t>
            </a:r>
            <a:r>
              <a:rPr lang="fr-FR" sz="3500" dirty="0" smtClean="0"/>
              <a:t>, Flammarion, Paris, 2003.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err="1" smtClean="0"/>
              <a:t>Djoumagh</a:t>
            </a:r>
            <a:r>
              <a:rPr lang="fr-FR" sz="3500" dirty="0" smtClean="0"/>
              <a:t> El-Hadi, </a:t>
            </a:r>
            <a:r>
              <a:rPr lang="fr-FR" sz="3500" i="1" dirty="0" smtClean="0"/>
              <a:t>Environnement juridique des entreprises</a:t>
            </a:r>
            <a:r>
              <a:rPr lang="fr-FR" sz="3500" dirty="0" smtClean="0"/>
              <a:t>, INISCOM, 2011.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Rapin A., </a:t>
            </a:r>
            <a:r>
              <a:rPr lang="fr-FR" sz="3500" dirty="0" err="1" smtClean="0"/>
              <a:t>Dupouy</a:t>
            </a:r>
            <a:r>
              <a:rPr lang="fr-FR" sz="3500" dirty="0" smtClean="0"/>
              <a:t> C., Poly J., </a:t>
            </a:r>
            <a:r>
              <a:rPr lang="fr-FR" sz="3500" i="1" dirty="0" smtClean="0"/>
              <a:t>Précis de droit commercial, tome 1</a:t>
            </a:r>
            <a:r>
              <a:rPr lang="fr-FR" sz="3500" dirty="0" smtClean="0"/>
              <a:t>, </a:t>
            </a:r>
            <a:r>
              <a:rPr lang="fr-FR" sz="3500" dirty="0" err="1" smtClean="0"/>
              <a:t>Dunod</a:t>
            </a:r>
            <a:r>
              <a:rPr lang="fr-FR" sz="3500" dirty="0" smtClean="0"/>
              <a:t>, Paris – Bruxelles – Montréal, 1968.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err="1" smtClean="0"/>
              <a:t>Toualbi</a:t>
            </a:r>
            <a:r>
              <a:rPr lang="fr-FR" sz="3500" dirty="0" smtClean="0"/>
              <a:t> </a:t>
            </a:r>
            <a:r>
              <a:rPr lang="fr-FR" sz="3500" dirty="0" err="1" smtClean="0"/>
              <a:t>Issam</a:t>
            </a:r>
            <a:r>
              <a:rPr lang="fr-FR" sz="3500" dirty="0" smtClean="0"/>
              <a:t>, </a:t>
            </a:r>
            <a:r>
              <a:rPr lang="fr-FR" sz="3500" i="1" dirty="0" smtClean="0"/>
              <a:t>Introduction générale au droit</a:t>
            </a:r>
            <a:r>
              <a:rPr lang="fr-FR" sz="3500" dirty="0" smtClean="0"/>
              <a:t>, Houma édition, Alger, 2018. </a:t>
            </a:r>
          </a:p>
          <a:p>
            <a:endParaRPr lang="fr-FR" sz="3500" dirty="0" smtClean="0"/>
          </a:p>
          <a:p>
            <a:r>
              <a:rPr lang="fr-FR" sz="3500" b="1" dirty="0" smtClean="0">
                <a:solidFill>
                  <a:schemeClr val="bg2">
                    <a:lumMod val="50000"/>
                  </a:schemeClr>
                </a:solidFill>
              </a:rPr>
              <a:t>Sites internet: 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https://onu-vienne.delegfrance.org/Droit-commercial-international-919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https://www.vie-publique.fr/dossier/277747-lentreprise-et-le-droit-droit-grands-enjeux-du-monde-contemporain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http://corinne.zambotto.free.fr/cours/ed/Droit01.pdf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https://www.etudier.com/dissertations/Cours-De-Droit-Commercial/65463235.html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https://www.justifit.fr/b/guides/droit-des-affaires/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https://www.justifit.fr/b/guides/droit-commercial-le-guide-complet-2021/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https://www.bronso.eu/blog/droit/les-caracteres-du-droit-commercial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https://ecole-medav.com/2015/03/14/evolution-historique-du-droit-commercial/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https://www.pimido.com/droit-public-et-prive/droit-autres-branches/fiche/fiche-droit-marketing-315227.html</a:t>
            </a:r>
          </a:p>
          <a:p>
            <a:pPr marL="712788" indent="-255588">
              <a:buFont typeface="Wingdings" pitchFamily="2" charset="2"/>
              <a:buChar char="§"/>
            </a:pPr>
            <a:r>
              <a:rPr lang="fr-FR" sz="3500" dirty="0" smtClean="0"/>
              <a:t>https://www.dictionnaire-juridique.com/definition/ntic-nouvelles-technologies-de-l-information-et-de-la-communication.php#:~:text=Le%20droit%20des%20NTIC%2C%20dont,le%20%C2%AB%20droit%20du%20num%C3%A9rique%20%C2%BB.</a:t>
            </a:r>
          </a:p>
          <a:p>
            <a:pPr marL="712788" indent="-255588">
              <a:buFont typeface="Wingdings" pitchFamily="2" charset="2"/>
              <a:buChar char="§"/>
            </a:pPr>
            <a:endParaRPr lang="fr-FR" sz="3500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Sources du cours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90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907704" y="692696"/>
            <a:ext cx="7498080" cy="1143000"/>
          </a:xfrm>
        </p:spPr>
        <p:txBody>
          <a:bodyPr>
            <a:normAutofit/>
          </a:bodyPr>
          <a:lstStyle/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professional</a:t>
            </a:r>
            <a:r>
              <a:rPr lang="fr-FR" dirty="0"/>
              <a:t>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1321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fr-FR" sz="3400" b="1" dirty="0" smtClean="0"/>
              <a:t>Ouvrages</a:t>
            </a:r>
            <a:r>
              <a:rPr lang="fr-FR" sz="3400" dirty="0" smtClean="0"/>
              <a:t> 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Ben </a:t>
            </a:r>
            <a:r>
              <a:rPr lang="fr-FR" sz="3400" dirty="0" err="1" smtClean="0"/>
              <a:t>Ammou</a:t>
            </a:r>
            <a:r>
              <a:rPr lang="fr-FR" sz="3400" dirty="0" smtClean="0"/>
              <a:t> </a:t>
            </a:r>
            <a:r>
              <a:rPr lang="fr-FR" sz="3400" dirty="0" err="1" smtClean="0"/>
              <a:t>Nadhir</a:t>
            </a:r>
            <a:r>
              <a:rPr lang="fr-FR" sz="3400" dirty="0" smtClean="0"/>
              <a:t>, </a:t>
            </a:r>
            <a:r>
              <a:rPr lang="fr-FR" sz="3400" i="1" dirty="0" smtClean="0"/>
              <a:t>Droit commercial</a:t>
            </a:r>
            <a:r>
              <a:rPr lang="fr-FR" sz="3400" dirty="0" smtClean="0"/>
              <a:t>, Tunis, 2003.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Clavier Jean-Pierre, Lucas François-Xavier, </a:t>
            </a:r>
            <a:r>
              <a:rPr lang="fr-FR" sz="3400" i="1" dirty="0" smtClean="0"/>
              <a:t>Droit commercial</a:t>
            </a:r>
            <a:r>
              <a:rPr lang="fr-FR" sz="3400" dirty="0" smtClean="0"/>
              <a:t>, Flammarion, Paris, 2003.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err="1" smtClean="0"/>
              <a:t>Coulon</a:t>
            </a:r>
            <a:r>
              <a:rPr lang="fr-FR" sz="3400" dirty="0" smtClean="0"/>
              <a:t> Olivier, </a:t>
            </a:r>
            <a:r>
              <a:rPr lang="fr-FR" sz="3400" i="1" dirty="0" smtClean="0"/>
              <a:t>Cours de droit commercial</a:t>
            </a:r>
            <a:r>
              <a:rPr lang="fr-FR" sz="3400" dirty="0" smtClean="0"/>
              <a:t>, Université Catholique de Louvain, 2010.  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Rapin A., </a:t>
            </a:r>
            <a:r>
              <a:rPr lang="fr-FR" sz="3400" dirty="0" err="1" smtClean="0"/>
              <a:t>Dupouy</a:t>
            </a:r>
            <a:r>
              <a:rPr lang="fr-FR" sz="3400" dirty="0" smtClean="0"/>
              <a:t> C., Poly J., </a:t>
            </a:r>
            <a:r>
              <a:rPr lang="fr-FR" sz="3400" i="1" dirty="0" smtClean="0"/>
              <a:t>Précis de droit commercial, tome 1</a:t>
            </a:r>
            <a:r>
              <a:rPr lang="fr-FR" sz="3400" dirty="0" smtClean="0"/>
              <a:t>, </a:t>
            </a:r>
            <a:r>
              <a:rPr lang="fr-FR" sz="3400" dirty="0" err="1" smtClean="0"/>
              <a:t>Dunod</a:t>
            </a:r>
            <a:r>
              <a:rPr lang="fr-FR" sz="3400" dirty="0" smtClean="0"/>
              <a:t>, Paris – Bruxelles – D, Montréal, 1968.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Blaise Jean-Bernard, </a:t>
            </a:r>
            <a:r>
              <a:rPr lang="fr-FR" sz="3400" i="1" dirty="0" smtClean="0"/>
              <a:t>Introduction au droit des affaires, </a:t>
            </a:r>
            <a:r>
              <a:rPr lang="fr-FR" sz="3400" dirty="0" smtClean="0"/>
              <a:t>fiche rédigé par </a:t>
            </a:r>
            <a:r>
              <a:rPr lang="fr-FR" sz="3400" dirty="0" err="1" smtClean="0"/>
              <a:t>Chenaouy</a:t>
            </a:r>
            <a:r>
              <a:rPr lang="fr-FR" sz="3400" dirty="0" smtClean="0"/>
              <a:t>, Paris, </a:t>
            </a:r>
            <a:r>
              <a:rPr lang="fr-FR" sz="3400" dirty="0" err="1" smtClean="0"/>
              <a:t>s.d</a:t>
            </a:r>
            <a:r>
              <a:rPr lang="fr-FR" sz="3400" dirty="0" smtClean="0"/>
              <a:t>.  </a:t>
            </a:r>
          </a:p>
          <a:p>
            <a:pPr algn="just">
              <a:buNone/>
            </a:pPr>
            <a:r>
              <a:rPr lang="fr-FR" sz="3400" dirty="0" smtClean="0"/>
              <a:t> </a:t>
            </a:r>
          </a:p>
          <a:p>
            <a:pPr algn="just"/>
            <a:r>
              <a:rPr lang="fr-FR" sz="3400" b="1" dirty="0" smtClean="0"/>
              <a:t>Site internet : 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http://fsecsg.ummto.dz/wp-content/uploads/2018/05/droit-de-commerce.pdf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u="sng" dirty="0" smtClean="0"/>
              <a:t>https://www.dictionnaire-juridique.com/definition/solidarite.php#:~:text=La%20%22solidarit%C3%A9%22%20est%20le%20rapport,et%20sans%20la%20pr%C3%A9sence%20des</a:t>
            </a:r>
            <a:endParaRPr lang="fr-FR" sz="3400" dirty="0" smtClean="0"/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https://aurelienbamde.com/2017/09/20/la-solidarite-active-et-passive-regime-juridique/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Sources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2879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90944"/>
          </a:xfrm>
        </p:spPr>
        <p:txBody>
          <a:bodyPr>
            <a:normAutofit fontScale="40000" lnSpcReduction="20000"/>
          </a:bodyPr>
          <a:lstStyle/>
          <a:p>
            <a:r>
              <a:rPr lang="fr-FR" b="1" dirty="0" smtClean="0"/>
              <a:t>Patrice </a:t>
            </a:r>
            <a:r>
              <a:rPr lang="fr-FR" b="1" dirty="0" err="1" smtClean="0"/>
              <a:t>Deslauriers</a:t>
            </a:r>
            <a:r>
              <a:rPr lang="fr-FR" b="1" dirty="0" smtClean="0"/>
              <a:t>, Droit des professionnels, 2016.</a:t>
            </a:r>
            <a:endParaRPr lang="fr-FR" dirty="0" smtClean="0"/>
          </a:p>
          <a:p>
            <a:r>
              <a:rPr lang="fr-FR" b="1" dirty="0" smtClean="0"/>
              <a:t>https://www.aca.lu/wp-content/uploads/2020/05/Code-de-deontologie-des-entreprises-dassurance-et-de-reassurance.pdf</a:t>
            </a:r>
            <a:endParaRPr lang="fr-FR" dirty="0" smtClean="0"/>
          </a:p>
          <a:p>
            <a:r>
              <a:rPr lang="fr-FR" b="1" dirty="0" smtClean="0"/>
              <a:t>https://www.avocat-besse-patrick.com/cabinet-besse-dax/avocat-independance-confidentialite-loyaute-secret-professionnel-conseil-viligence.html</a:t>
            </a:r>
            <a:endParaRPr lang="fr-FR" dirty="0" smtClean="0"/>
          </a:p>
          <a:p>
            <a:r>
              <a:rPr lang="fr-FR" b="1" dirty="0" smtClean="0"/>
              <a:t>https://educaloi.qc.ca/capsules/les-obligations-du-medecin-envers-ses-patients/</a:t>
            </a:r>
            <a:endParaRPr lang="fr-FR" dirty="0" smtClean="0"/>
          </a:p>
          <a:p>
            <a:r>
              <a:rPr lang="fr-FR" b="1" dirty="0" smtClean="0"/>
              <a:t>https://www.ethique.gouv.qc.ca/fr/ethique/qu-est-ce-que-l-ethique/qu-est-ce-que-la-deontologie/#:~:text=Le%20terme%20%C2%AB%20d%C3%A9ontologie%20%C2%BB%20vient%20du,de%20respecter%20dans%20leur%20travail.</a:t>
            </a:r>
            <a:endParaRPr lang="fr-FR" dirty="0" smtClean="0"/>
          </a:p>
          <a:p>
            <a:r>
              <a:rPr lang="fr-FR" b="1" dirty="0" smtClean="0"/>
              <a:t>https://www.cdg29.bzh/sites/default/files/fond_documentaire/deonto01definition20170809.pdf</a:t>
            </a:r>
            <a:endParaRPr lang="fr-FR" dirty="0" smtClean="0"/>
          </a:p>
          <a:p>
            <a:r>
              <a:rPr lang="fr-FR" b="1" dirty="0" smtClean="0"/>
              <a:t>https://www.journaldunet.fr/management/guide-du-management/1200315-profession-liberale-definition-statuts-et-impots/</a:t>
            </a:r>
            <a:endParaRPr lang="fr-FR" dirty="0" smtClean="0"/>
          </a:p>
          <a:p>
            <a:r>
              <a:rPr lang="fr-FR" b="1" dirty="0" smtClean="0"/>
              <a:t>https://avocatendroitdesaffaires.com/blog/notion-de-non-professionnel-droit-de-la-consommation/</a:t>
            </a:r>
            <a:endParaRPr lang="fr-FR" dirty="0" smtClean="0"/>
          </a:p>
          <a:p>
            <a:r>
              <a:rPr lang="fr-FR" b="1" dirty="0" smtClean="0"/>
              <a:t>https://www.avrilmarion.fr/expertises/droit-de-la-responsabilite-professionnelle.htm#:~:text=de%20la%20responsabilit%C3%A9-,professionnelle,ou%20de%20prestations%20de%20services.</a:t>
            </a:r>
            <a:endParaRPr lang="fr-FR" dirty="0" smtClean="0"/>
          </a:p>
          <a:p>
            <a:r>
              <a:rPr lang="fr-FR" b="1" dirty="0" smtClean="0"/>
              <a:t>https://www.l-expert-comptable.com/a/535272-tout-savoir-sur-la-responsabilite-civile-professionnelle.html</a:t>
            </a:r>
            <a:endParaRPr lang="fr-FR" dirty="0" smtClean="0"/>
          </a:p>
          <a:p>
            <a:r>
              <a:rPr lang="fr-FR" b="1" dirty="0" smtClean="0"/>
              <a:t>https://www.definition-juridique.fr/responsabilite-civile-professionnelle/</a:t>
            </a:r>
          </a:p>
          <a:p>
            <a:r>
              <a:rPr lang="fr-FR" dirty="0" smtClean="0"/>
              <a:t>https://www.creer-gerer-entreprendre.fr/6-la-gestion-de-lentreprise/6-3-la-gestion-sociale/le-gerant-de-sarleurl-obligations-et-responsabilites/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Titre 2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Sources</a:t>
            </a:r>
            <a:endParaRPr kumimoji="0" lang="fr-FR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63688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0724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Articles scientifiques :</a:t>
            </a:r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r>
              <a:rPr lang="fr-FR" dirty="0" err="1" smtClean="0"/>
              <a:t>Pellegrini</a:t>
            </a:r>
            <a:r>
              <a:rPr lang="fr-FR" dirty="0" smtClean="0"/>
              <a:t> François, </a:t>
            </a:r>
            <a:r>
              <a:rPr lang="fr-FR" dirty="0" err="1" smtClean="0"/>
              <a:t>Canevet</a:t>
            </a:r>
            <a:r>
              <a:rPr lang="fr-FR" dirty="0" smtClean="0"/>
              <a:t> Sébastien, « Le droit du numérique : une histoire à préserver », Équipe-Projet Bacchus. Rapport de recherche n° 8100 - </a:t>
            </a:r>
            <a:r>
              <a:rPr lang="fr-FR" dirty="0" err="1" smtClean="0"/>
              <a:t>October</a:t>
            </a:r>
            <a:r>
              <a:rPr lang="fr-FR" dirty="0" smtClean="0"/>
              <a:t> 2012 - 14 pages, https://edutice.archives-ouvertes.fr/edutice-00940669/file/a1311e.htm.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r>
              <a:rPr lang="fr-FR" dirty="0" err="1" smtClean="0"/>
              <a:t>Dubasque</a:t>
            </a:r>
            <a:r>
              <a:rPr lang="fr-FR" dirty="0" smtClean="0"/>
              <a:t> Didier, « Qu’est-ce que le ‘’numérique’’? Regards sur le champ lexical qui l’accompagne », </a:t>
            </a:r>
            <a:r>
              <a:rPr lang="fr-FR" i="1" dirty="0" smtClean="0"/>
              <a:t>Comprendre et maîtriser les excès de la société numérique</a:t>
            </a:r>
            <a:r>
              <a:rPr lang="fr-FR" dirty="0" smtClean="0"/>
              <a:t> (2019), pp. 17-22.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Sites web : </a:t>
            </a:r>
            <a:endParaRPr lang="fr-FR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pPr>
              <a:buNone/>
            </a:pPr>
            <a:r>
              <a:rPr lang="fr-FR" u="sng" dirty="0" smtClean="0">
                <a:hlinkClick r:id="rId2"/>
              </a:rPr>
              <a:t>https://www.altajuris.com/actualites-recentes-du-droit-du-numerique/</a:t>
            </a:r>
            <a:endParaRPr lang="fr-FR" dirty="0" smtClean="0"/>
          </a:p>
          <a:p>
            <a:pPr>
              <a:buNone/>
            </a:pPr>
            <a:r>
              <a:rPr lang="fr-FR" u="sng" dirty="0" smtClean="0">
                <a:hlinkClick r:id="rId3"/>
              </a:rPr>
              <a:t>https://nicolasbremand.fr/droit-du-numerique/</a:t>
            </a:r>
            <a:endParaRPr lang="fr-FR" dirty="0" smtClean="0"/>
          </a:p>
          <a:p>
            <a:pPr>
              <a:buNone/>
            </a:pPr>
            <a:r>
              <a:rPr lang="fr-FR" u="sng" dirty="0" smtClean="0">
                <a:hlinkClick r:id="rId4"/>
              </a:rPr>
              <a:t>https://www.ppa-digital.fr/actualites-ppa/16052022-comprendre-le-droit-du-numerique-actualite</a:t>
            </a:r>
            <a:endParaRPr lang="fr-FR" dirty="0" smtClean="0"/>
          </a:p>
          <a:p>
            <a:pPr>
              <a:buNone/>
            </a:pPr>
            <a:r>
              <a:rPr lang="fr-FR" u="sng" dirty="0" smtClean="0">
                <a:hlinkClick r:id="rId5"/>
              </a:rPr>
              <a:t>https://www.efe.fr/formations/juridique/droit-du-digital</a:t>
            </a:r>
            <a:endParaRPr lang="fr-FR" dirty="0" smtClean="0"/>
          </a:p>
          <a:p>
            <a:pPr>
              <a:buNone/>
            </a:pPr>
            <a:r>
              <a:rPr lang="fr-FR" b="1" u="sng" dirty="0" smtClean="0">
                <a:hlinkClick r:id="rId6"/>
              </a:rPr>
              <a:t>https://talentsdunumerique.com/le-numerique</a:t>
            </a:r>
            <a:endParaRPr lang="fr-FR" dirty="0" smtClean="0"/>
          </a:p>
          <a:p>
            <a:pPr>
              <a:buNone/>
            </a:pPr>
            <a:r>
              <a:rPr lang="fr-FR" b="1" u="sng" dirty="0" smtClean="0">
                <a:hlinkClick r:id="rId7"/>
              </a:rPr>
              <a:t>https://nantesdigitalweek.com/cest-quoi-le-numerique/</a:t>
            </a:r>
            <a:endParaRPr lang="fr-FR" dirty="0" smtClean="0"/>
          </a:p>
          <a:p>
            <a:pPr>
              <a:buNone/>
            </a:pPr>
            <a:r>
              <a:rPr lang="fr-FR" b="1" u="sng" dirty="0" smtClean="0">
                <a:hlinkClick r:id="rId8"/>
              </a:rPr>
              <a:t>https://www.caci.dz/fr/Nos%20Services/Information%20juridique/Pages/R%C3%A9glementation-TIC.aspx#:~:text=Art.,en%20garantir%20l'int%C3%A9grit%C3%A9%22</a:t>
            </a:r>
            <a:r>
              <a:rPr lang="fr-FR" b="1" dirty="0" smtClean="0"/>
              <a:t>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4317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980728"/>
            <a:ext cx="7890080" cy="5267672"/>
          </a:xfrm>
        </p:spPr>
        <p:txBody>
          <a:bodyPr>
            <a:normAutofit/>
          </a:bodyPr>
          <a:lstStyle/>
          <a:p>
            <a:pPr marL="365125" indent="-7938" algn="just">
              <a:buNone/>
            </a:pP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Legal doctrine </a:t>
            </a:r>
            <a:r>
              <a:rPr lang="en-US" sz="3600" dirty="0"/>
              <a:t>and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case law </a:t>
            </a:r>
            <a:r>
              <a:rPr lang="en-US" sz="3600" dirty="0"/>
              <a:t>agree in def</a:t>
            </a:r>
            <a:r>
              <a:rPr lang="en-US" sz="36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600" dirty="0"/>
              <a:t>ning a professional as a natural or legal person acting within the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framework </a:t>
            </a:r>
            <a:r>
              <a:rPr lang="en-US" sz="3600" dirty="0"/>
              <a:t>of a regular activity of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production</a:t>
            </a:r>
            <a:r>
              <a:rPr lang="en-US" sz="3600" dirty="0"/>
              <a:t>,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distribution </a:t>
            </a:r>
            <a:r>
              <a:rPr lang="en-US" sz="3600" dirty="0"/>
              <a:t>or provision of services.</a:t>
            </a:r>
            <a:endParaRPr lang="fr-FR" sz="3300" dirty="0"/>
          </a:p>
        </p:txBody>
      </p:sp>
    </p:spTree>
    <p:extLst>
      <p:ext uri="{BB962C8B-B14F-4D97-AF65-F5344CB8AC3E}">
        <p14:creationId xmlns:p14="http://schemas.microsoft.com/office/powerpoint/2010/main" val="2553311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/>
              <a:t>What are the different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categories </a:t>
            </a:r>
            <a:r>
              <a:rPr lang="en-US" dirty="0"/>
              <a:t>of professionals?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50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 algn="just">
              <a:spcBef>
                <a:spcPts val="800"/>
              </a:spcBef>
              <a:buNone/>
            </a:pPr>
            <a:r>
              <a:rPr lang="en-US" sz="3000" dirty="0"/>
              <a:t>A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professional enterpr</a:t>
            </a:r>
            <a:r>
              <a:rPr lang="en-US" sz="30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se </a:t>
            </a:r>
            <a:r>
              <a:rPr lang="en-US" sz="3000" dirty="0"/>
              <a:t>has no fixed definition; it only has a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legal form</a:t>
            </a: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spcBef>
                <a:spcPts val="800"/>
              </a:spcBef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Commercial enterpr</a:t>
            </a:r>
            <a:r>
              <a:rPr lang="en-US" sz="30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se:</a:t>
            </a:r>
          </a:p>
          <a:p>
            <a:pPr marL="1171575" indent="-282575" algn="just">
              <a:spcBef>
                <a:spcPts val="800"/>
              </a:spcBef>
              <a:buFont typeface="Courier New" pitchFamily="49" charset="0"/>
              <a:buChar char="o"/>
            </a:pPr>
            <a:r>
              <a:rPr lang="en-US" sz="3000" dirty="0"/>
              <a:t>Sole proprietorship,</a:t>
            </a:r>
          </a:p>
          <a:p>
            <a:pPr marL="1171575" indent="-282575" algn="just">
              <a:spcBef>
                <a:spcPts val="800"/>
              </a:spcBef>
              <a:buFont typeface="Courier New" pitchFamily="49" charset="0"/>
              <a:buChar char="o"/>
            </a:pPr>
            <a:r>
              <a:rPr lang="en-US" sz="3000" dirty="0"/>
              <a:t>Partnership.</a:t>
            </a:r>
          </a:p>
          <a:p>
            <a:pPr algn="just">
              <a:spcBef>
                <a:spcPts val="800"/>
              </a:spcBef>
            </a:pP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Non-commercial enterpr</a:t>
            </a:r>
            <a:r>
              <a:rPr lang="en-US" sz="30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se:</a:t>
            </a:r>
          </a:p>
          <a:p>
            <a:pPr marL="1171575" indent="-282575" algn="just">
              <a:spcBef>
                <a:spcPts val="800"/>
              </a:spcBef>
              <a:buFont typeface="Courier New" pitchFamily="49" charset="0"/>
              <a:buChar char="o"/>
            </a:pPr>
            <a:r>
              <a:rPr lang="en-US" sz="3000" dirty="0"/>
              <a:t>Craft business,</a:t>
            </a:r>
          </a:p>
          <a:p>
            <a:pPr marL="1171575" indent="-282575" algn="just">
              <a:spcBef>
                <a:spcPts val="800"/>
              </a:spcBef>
              <a:buFont typeface="Courier New" pitchFamily="49" charset="0"/>
              <a:buChar char="o"/>
            </a:pPr>
            <a:r>
              <a:rPr lang="en-US" sz="3000" dirty="0"/>
              <a:t>Agricultural business,</a:t>
            </a:r>
          </a:p>
          <a:p>
            <a:pPr marL="1171575" indent="-282575" algn="just">
              <a:spcBef>
                <a:spcPts val="800"/>
              </a:spcBef>
              <a:buFont typeface="Courier New" pitchFamily="49" charset="0"/>
              <a:buChar char="o"/>
            </a:pPr>
            <a:r>
              <a:rPr lang="en-US" sz="3000" dirty="0"/>
              <a:t>Liberal profession.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From a legal point of view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1690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32" y="178593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What is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commercial </a:t>
            </a:r>
            <a:r>
              <a:rPr lang="en-US" dirty="0"/>
              <a:t>enterprise</a:t>
            </a:r>
            <a:r>
              <a:rPr lang="en-US" dirty="0" smtClean="0"/>
              <a:t>?</a:t>
            </a:r>
            <a:br>
              <a:rPr lang="en-US" dirty="0" smtClean="0"/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25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673224" y="1481328"/>
            <a:ext cx="7931224" cy="4525963"/>
          </a:xfrm>
        </p:spPr>
        <p:txBody>
          <a:bodyPr>
            <a:normAutofit/>
          </a:bodyPr>
          <a:lstStyle/>
          <a:p>
            <a:pPr marL="534988" indent="0" algn="just">
              <a:buNone/>
            </a:pPr>
            <a:r>
              <a:rPr lang="en-US" sz="3500" b="1" dirty="0"/>
              <a:t>Article 1 of the Commercial Code: </a:t>
            </a:r>
            <a:endParaRPr lang="en-US" sz="3500" b="1" dirty="0" smtClean="0"/>
          </a:p>
          <a:p>
            <a:pPr marL="898525" indent="0" algn="just">
              <a:buNone/>
            </a:pPr>
            <a:r>
              <a:rPr lang="en-US" sz="3500" dirty="0" smtClean="0"/>
              <a:t>"</a:t>
            </a:r>
            <a:r>
              <a:rPr lang="en-US" sz="3500" dirty="0"/>
              <a:t>Any natural or legal person who engages in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commercial acts </a:t>
            </a:r>
            <a:r>
              <a:rPr lang="en-US" sz="3500" dirty="0"/>
              <a:t>and makes it their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habitual profession </a:t>
            </a:r>
            <a:r>
              <a:rPr lang="en-US" sz="3500" dirty="0"/>
              <a:t>is deemed to be a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merchant</a:t>
            </a:r>
            <a:r>
              <a:rPr lang="en-US" sz="3500" dirty="0"/>
              <a:t>,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unless otherw</a:t>
            </a:r>
            <a:r>
              <a:rPr lang="en-US" sz="35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se</a:t>
            </a:r>
            <a:r>
              <a:rPr lang="en-US" sz="3500" dirty="0"/>
              <a:t> prov</a:t>
            </a:r>
            <a:r>
              <a:rPr lang="en-US" sz="35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500" dirty="0"/>
              <a:t>ded by law."</a:t>
            </a:r>
            <a:endParaRPr lang="fr-FR" sz="35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289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2512</TotalTime>
  <Words>1357</Words>
  <Application>Microsoft Office PowerPoint</Application>
  <PresentationFormat>Affichage à l'écran (4:3)</PresentationFormat>
  <Paragraphs>209</Paragraphs>
  <Slides>42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Solstice</vt:lpstr>
      <vt:lpstr>      Contract Law and Liability  Course 8 Professional Liability  Issam TOUALBI Professor at the Faculty of Law of the University of Algiers I Lawyer at the Algiers Bar </vt:lpstr>
      <vt:lpstr>Syllabus of the Module Contracts and Liability </vt:lpstr>
      <vt:lpstr>What is  professional liability?</vt:lpstr>
      <vt:lpstr>What is a professional?</vt:lpstr>
      <vt:lpstr>Présentation PowerPoint</vt:lpstr>
      <vt:lpstr>What are the different  categories of professionals?</vt:lpstr>
      <vt:lpstr>From a legal point of view</vt:lpstr>
      <vt:lpstr>What is a  commercial enterprise? </vt:lpstr>
      <vt:lpstr>Présentation PowerPoint</vt:lpstr>
      <vt:lpstr>Présentation PowerPoint</vt:lpstr>
      <vt:lpstr>What are non-commercial  enterprises?</vt:lpstr>
      <vt:lpstr>Non-commercial enterprises are:</vt:lpstr>
      <vt:lpstr>What are liberal professions?</vt:lpstr>
      <vt:lpstr>Présentation PowerPoint</vt:lpstr>
      <vt:lpstr>Présentation PowerPoint</vt:lpstr>
      <vt:lpstr>What are the main  liberal professions?</vt:lpstr>
      <vt:lpstr>The main regulated liberal professions</vt:lpstr>
      <vt:lpstr>What is professional responsibility?</vt:lpstr>
      <vt:lpstr>Présentation PowerPoint</vt:lpstr>
      <vt:lpstr>Présentation PowerPoint</vt:lpstr>
      <vt:lpstr>What is professional liability law?</vt:lpstr>
      <vt:lpstr>Présentation PowerPoint</vt:lpstr>
      <vt:lpstr>How did professional  liability law come about?</vt:lpstr>
      <vt:lpstr>Présentation PowerPoint</vt:lpstr>
      <vt:lpstr>Présentation PowerPoint</vt:lpstr>
      <vt:lpstr>The development of professional responsibility essentially comes down to:</vt:lpstr>
      <vt:lpstr>What are the sources of professional liability law?</vt:lpstr>
      <vt:lpstr>Présentation PowerPoint</vt:lpstr>
      <vt:lpstr>The legal field</vt:lpstr>
      <vt:lpstr>What are the main obligations of a lawyer?</vt:lpstr>
      <vt:lpstr>Présentation PowerPoint</vt:lpstr>
      <vt:lpstr>The health sector</vt:lpstr>
      <vt:lpstr>What are the main obligations of a doctor?</vt:lpstr>
      <vt:lpstr>The main obligations of the doctor are:</vt:lpstr>
      <vt:lpstr>The business sector</vt:lpstr>
      <vt:lpstr>What are the obligations of traders?</vt:lpstr>
      <vt:lpstr>Consumer law imposes five obligations on traders:</vt:lpstr>
      <vt:lpstr>Sources</vt:lpstr>
      <vt:lpstr>Sources du cours</vt:lpstr>
      <vt:lpstr>Sources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2.   Les sources  du droit de l’entreprise</dc:title>
  <dc:creator>profil</dc:creator>
  <cp:lastModifiedBy>pc</cp:lastModifiedBy>
  <cp:revision>167</cp:revision>
  <dcterms:created xsi:type="dcterms:W3CDTF">2021-10-08T13:20:27Z</dcterms:created>
  <dcterms:modified xsi:type="dcterms:W3CDTF">2025-12-16T09:16:32Z</dcterms:modified>
</cp:coreProperties>
</file>